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6" r:id="rId1"/>
  </p:sldMasterIdLst>
  <p:notesMasterIdLst>
    <p:notesMasterId r:id="rId43"/>
  </p:notesMasterIdLst>
  <p:sldIdLst>
    <p:sldId id="256" r:id="rId2"/>
    <p:sldId id="445" r:id="rId3"/>
    <p:sldId id="505" r:id="rId4"/>
    <p:sldId id="464" r:id="rId5"/>
    <p:sldId id="446" r:id="rId6"/>
    <p:sldId id="516" r:id="rId7"/>
    <p:sldId id="514" r:id="rId8"/>
    <p:sldId id="460" r:id="rId9"/>
    <p:sldId id="447" r:id="rId10"/>
    <p:sldId id="458" r:id="rId11"/>
    <p:sldId id="517" r:id="rId12"/>
    <p:sldId id="456" r:id="rId13"/>
    <p:sldId id="488" r:id="rId14"/>
    <p:sldId id="489" r:id="rId15"/>
    <p:sldId id="515" r:id="rId16"/>
    <p:sldId id="466" r:id="rId17"/>
    <p:sldId id="463" r:id="rId18"/>
    <p:sldId id="468" r:id="rId19"/>
    <p:sldId id="443" r:id="rId20"/>
    <p:sldId id="491" r:id="rId21"/>
    <p:sldId id="477" r:id="rId22"/>
    <p:sldId id="481" r:id="rId23"/>
    <p:sldId id="479" r:id="rId24"/>
    <p:sldId id="444" r:id="rId25"/>
    <p:sldId id="512" r:id="rId26"/>
    <p:sldId id="475" r:id="rId27"/>
    <p:sldId id="324" r:id="rId28"/>
    <p:sldId id="498" r:id="rId29"/>
    <p:sldId id="497" r:id="rId30"/>
    <p:sldId id="499" r:id="rId31"/>
    <p:sldId id="500" r:id="rId32"/>
    <p:sldId id="510" r:id="rId33"/>
    <p:sldId id="511" r:id="rId34"/>
    <p:sldId id="501" r:id="rId35"/>
    <p:sldId id="502" r:id="rId36"/>
    <p:sldId id="503" r:id="rId37"/>
    <p:sldId id="504" r:id="rId38"/>
    <p:sldId id="509" r:id="rId39"/>
    <p:sldId id="506" r:id="rId40"/>
    <p:sldId id="507" r:id="rId41"/>
    <p:sldId id="508" r:id="rId42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48" autoAdjust="0"/>
    <p:restoredTop sz="96148" autoAdjust="0"/>
  </p:normalViewPr>
  <p:slideViewPr>
    <p:cSldViewPr snapToGrid="0" snapToObjects="1">
      <p:cViewPr varScale="1">
        <p:scale>
          <a:sx n="114" d="100"/>
          <a:sy n="114" d="100"/>
        </p:scale>
        <p:origin x="152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0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E1F5D1-9698-BE48-BAE1-7DC8ABCEE718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2C805-B0E2-7544-BD42-689417B10D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415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7319E599-1C2F-D64B-9B3B-2DEDE9C0F64F}" type="datetimeFigureOut">
              <a:rPr lang="de-DE" smtClean="0"/>
              <a:t>18.06.20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DF15EC7B-E7F6-1742-8D37-4BEE92635041}" type="slidenum">
              <a:rPr lang="de-DE" smtClean="0"/>
              <a:t>‹#›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bioconductor.org/packages/GSEABenchmarkeR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18.gi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2400" cap="none" dirty="0" err="1">
                <a:cs typeface="Arial"/>
              </a:rPr>
              <a:t>Functional</a:t>
            </a:r>
            <a:r>
              <a:rPr lang="de-DE" sz="2400" cap="none" dirty="0">
                <a:cs typeface="Arial"/>
              </a:rPr>
              <a:t> </a:t>
            </a:r>
            <a:r>
              <a:rPr lang="de-DE" sz="2400" cap="none" dirty="0" err="1">
                <a:cs typeface="Arial"/>
              </a:rPr>
              <a:t>enrichment</a:t>
            </a:r>
            <a:r>
              <a:rPr lang="de-DE" sz="2400" cap="none" dirty="0">
                <a:cs typeface="Arial"/>
              </a:rPr>
              <a:t> </a:t>
            </a:r>
            <a:r>
              <a:rPr lang="de-DE" sz="2400" cap="none" dirty="0" err="1">
                <a:cs typeface="Arial"/>
              </a:rPr>
              <a:t>analysis</a:t>
            </a:r>
            <a:r>
              <a:rPr lang="de-DE" sz="2400" cap="none" dirty="0">
                <a:cs typeface="Arial"/>
              </a:rPr>
              <a:t> </a:t>
            </a:r>
            <a:r>
              <a:rPr lang="de-DE" sz="2400" cap="none" dirty="0" err="1">
                <a:cs typeface="Arial"/>
              </a:rPr>
              <a:t>of</a:t>
            </a:r>
            <a:r>
              <a:rPr lang="de-DE" sz="2400" cap="none" dirty="0">
                <a:cs typeface="Arial"/>
              </a:rPr>
              <a:t> high-</a:t>
            </a:r>
            <a:r>
              <a:rPr lang="de-DE" sz="2400" cap="none" dirty="0" err="1">
                <a:cs typeface="Arial"/>
              </a:rPr>
              <a:t>throughput</a:t>
            </a:r>
            <a:r>
              <a:rPr lang="de-DE" sz="2400" cap="none" dirty="0">
                <a:cs typeface="Arial"/>
              </a:rPr>
              <a:t> </a:t>
            </a:r>
            <a:r>
              <a:rPr lang="de-DE" sz="2400" cap="none" dirty="0" err="1">
                <a:cs typeface="Arial"/>
              </a:rPr>
              <a:t>omics</a:t>
            </a:r>
            <a:r>
              <a:rPr lang="de-DE" sz="2400" cap="none" dirty="0">
                <a:cs typeface="Arial"/>
              </a:rPr>
              <a:t> </a:t>
            </a:r>
            <a:r>
              <a:rPr lang="de-DE" sz="2400" cap="none" dirty="0" err="1">
                <a:cs typeface="Arial"/>
              </a:rPr>
              <a:t>data</a:t>
            </a:r>
            <a:endParaRPr lang="de-DE" sz="2400" cap="none" dirty="0">
              <a:latin typeface="Arial"/>
              <a:cs typeface="Arial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8216162" cy="1752600"/>
          </a:xfrm>
        </p:spPr>
        <p:txBody>
          <a:bodyPr/>
          <a:lstStyle/>
          <a:p>
            <a:r>
              <a:rPr lang="de-DE" sz="1800" dirty="0"/>
              <a:t>Ludwig Geistlinger</a:t>
            </a:r>
            <a:r>
              <a:rPr lang="de-DE" dirty="0"/>
              <a:t>			          	        </a:t>
            </a:r>
            <a:r>
              <a:rPr lang="de-DE" sz="1800" dirty="0">
                <a:solidFill>
                  <a:schemeClr val="bg1">
                    <a:lumMod val="50000"/>
                  </a:schemeClr>
                </a:solidFill>
              </a:rPr>
              <a:t>Jun 19, 2020</a:t>
            </a:r>
          </a:p>
          <a:p>
            <a:r>
              <a:rPr lang="de-DE" sz="1800" dirty="0">
                <a:solidFill>
                  <a:schemeClr val="bg1">
                    <a:lumMod val="50000"/>
                  </a:schemeClr>
                </a:solidFill>
              </a:rPr>
              <a:t>School </a:t>
            </a:r>
            <a:r>
              <a:rPr lang="de-DE" sz="1800" dirty="0" err="1">
                <a:solidFill>
                  <a:schemeClr val="bg1">
                    <a:lumMod val="50000"/>
                  </a:schemeClr>
                </a:solidFill>
              </a:rPr>
              <a:t>of</a:t>
            </a:r>
            <a:r>
              <a:rPr lang="de-DE" sz="1800" dirty="0">
                <a:solidFill>
                  <a:schemeClr val="bg1">
                    <a:lumMod val="50000"/>
                  </a:schemeClr>
                </a:solidFill>
              </a:rPr>
              <a:t> Public </a:t>
            </a:r>
            <a:r>
              <a:rPr lang="de-DE" sz="1800" dirty="0" err="1">
                <a:solidFill>
                  <a:schemeClr val="bg1">
                    <a:lumMod val="50000"/>
                  </a:schemeClr>
                </a:solidFill>
              </a:rPr>
              <a:t>Health</a:t>
            </a:r>
            <a:endParaRPr lang="de-DE" sz="18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800" dirty="0">
                <a:solidFill>
                  <a:schemeClr val="bg1">
                    <a:lumMod val="50000"/>
                  </a:schemeClr>
                </a:solidFill>
              </a:rPr>
              <a:t>City University </a:t>
            </a:r>
            <a:r>
              <a:rPr lang="de-DE" sz="1800" dirty="0" err="1">
                <a:solidFill>
                  <a:schemeClr val="bg1">
                    <a:lumMod val="50000"/>
                  </a:schemeClr>
                </a:solidFill>
              </a:rPr>
              <a:t>of</a:t>
            </a:r>
            <a:r>
              <a:rPr lang="de-DE" sz="1800" dirty="0">
                <a:solidFill>
                  <a:schemeClr val="bg1">
                    <a:lumMod val="50000"/>
                  </a:schemeClr>
                </a:solidFill>
              </a:rPr>
              <a:t> New York</a:t>
            </a:r>
          </a:p>
        </p:txBody>
      </p:sp>
    </p:spTree>
    <p:extLst>
      <p:ext uri="{BB962C8B-B14F-4D97-AF65-F5344CB8AC3E}">
        <p14:creationId xmlns:p14="http://schemas.microsoft.com/office/powerpoint/2010/main" val="3454798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 err="1"/>
              <a:t>Efficient</a:t>
            </a:r>
            <a:r>
              <a:rPr lang="de-DE" sz="2400" dirty="0"/>
              <a:t> </a:t>
            </a:r>
            <a:r>
              <a:rPr lang="de-DE" sz="2400" i="1" dirty="0"/>
              <a:t>parallel</a:t>
            </a:r>
            <a:r>
              <a:rPr lang="de-DE" sz="2400" dirty="0"/>
              <a:t> </a:t>
            </a:r>
            <a:r>
              <a:rPr lang="de-DE" sz="2400" dirty="0" err="1"/>
              <a:t>execution</a:t>
            </a:r>
            <a:endParaRPr lang="de-DE" sz="2400" dirty="0"/>
          </a:p>
          <a:p>
            <a:endParaRPr lang="de-DE" sz="800" dirty="0"/>
          </a:p>
          <a:p>
            <a:r>
              <a:rPr lang="de-DE" sz="2400" i="1" dirty="0" err="1"/>
              <a:t>Representative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i="1" dirty="0" err="1"/>
              <a:t>extendable</a:t>
            </a:r>
            <a:r>
              <a:rPr lang="de-DE" sz="2400" i="1" dirty="0"/>
              <a:t> </a:t>
            </a:r>
            <a:r>
              <a:rPr lang="de-DE" sz="2400" dirty="0" err="1"/>
              <a:t>collection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20 </a:t>
            </a:r>
            <a:r>
              <a:rPr lang="de-DE" sz="2400" dirty="0" err="1"/>
              <a:t>methods</a:t>
            </a:r>
            <a:endParaRPr lang="de-DE" sz="2400" dirty="0"/>
          </a:p>
          <a:p>
            <a:endParaRPr lang="de-DE" sz="800" dirty="0"/>
          </a:p>
          <a:p>
            <a:r>
              <a:rPr lang="de-DE" sz="2400" dirty="0" err="1"/>
              <a:t>Comprehensive</a:t>
            </a:r>
            <a:r>
              <a:rPr lang="de-DE" sz="2400" dirty="0"/>
              <a:t> </a:t>
            </a:r>
            <a:r>
              <a:rPr lang="de-DE" sz="2400" i="1" dirty="0"/>
              <a:t>real </a:t>
            </a:r>
            <a:r>
              <a:rPr lang="de-DE" sz="2400" i="1" dirty="0" err="1"/>
              <a:t>data</a:t>
            </a:r>
            <a:r>
              <a:rPr lang="de-DE" sz="2400" dirty="0"/>
              <a:t> </a:t>
            </a:r>
            <a:r>
              <a:rPr lang="de-DE" sz="2400" dirty="0" err="1"/>
              <a:t>compendium</a:t>
            </a:r>
            <a:endParaRPr lang="de-DE" sz="2400" dirty="0"/>
          </a:p>
          <a:p>
            <a:pPr lvl="1"/>
            <a:r>
              <a:rPr lang="de-DE" sz="2000" dirty="0" err="1"/>
              <a:t>Microarray</a:t>
            </a:r>
            <a:r>
              <a:rPr lang="de-DE" sz="2000" dirty="0"/>
              <a:t> &amp; RNA-</a:t>
            </a:r>
            <a:r>
              <a:rPr lang="de-DE" sz="2000" dirty="0" err="1"/>
              <a:t>seq</a:t>
            </a:r>
            <a:r>
              <a:rPr lang="de-DE" sz="2000" dirty="0"/>
              <a:t> </a:t>
            </a:r>
          </a:p>
          <a:p>
            <a:pPr lvl="1"/>
            <a:r>
              <a:rPr lang="de-DE" sz="2000" dirty="0" err="1"/>
              <a:t>Investigating</a:t>
            </a:r>
            <a:r>
              <a:rPr lang="de-DE" sz="2000" dirty="0"/>
              <a:t> human </a:t>
            </a:r>
            <a:r>
              <a:rPr lang="de-DE" sz="2000" dirty="0" err="1"/>
              <a:t>diseases</a:t>
            </a:r>
            <a:r>
              <a:rPr lang="de-DE" sz="2000" dirty="0"/>
              <a:t> (</a:t>
            </a:r>
            <a:r>
              <a:rPr lang="de-DE" sz="2000" dirty="0" err="1"/>
              <a:t>mostly</a:t>
            </a:r>
            <a:r>
              <a:rPr lang="de-DE" sz="2000" dirty="0"/>
              <a:t> </a:t>
            </a:r>
            <a:r>
              <a:rPr lang="de-DE" sz="2000" dirty="0" err="1"/>
              <a:t>cancer</a:t>
            </a:r>
            <a:r>
              <a:rPr lang="de-DE" sz="2000" dirty="0"/>
              <a:t>) </a:t>
            </a:r>
          </a:p>
          <a:p>
            <a:pPr lvl="1"/>
            <a:endParaRPr lang="de-DE" sz="800" dirty="0"/>
          </a:p>
          <a:p>
            <a:r>
              <a:rPr lang="de-DE" sz="2400" dirty="0" err="1"/>
              <a:t>Systematic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i="1" dirty="0" err="1"/>
              <a:t>reproducible</a:t>
            </a:r>
            <a:r>
              <a:rPr lang="de-DE" sz="2400" i="1" dirty="0"/>
              <a:t> </a:t>
            </a:r>
            <a:r>
              <a:rPr lang="de-DE" sz="2400" dirty="0" err="1"/>
              <a:t>assessment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endParaRPr lang="de-DE" sz="2400" dirty="0"/>
          </a:p>
          <a:p>
            <a:pPr lvl="1"/>
            <a:r>
              <a:rPr lang="de-DE" sz="2000" dirty="0" err="1"/>
              <a:t>Runtime</a:t>
            </a:r>
            <a:endParaRPr lang="de-DE" sz="2000" dirty="0"/>
          </a:p>
          <a:p>
            <a:pPr lvl="1"/>
            <a:r>
              <a:rPr lang="de-DE" sz="2000" dirty="0"/>
              <a:t>Statistical </a:t>
            </a:r>
            <a:r>
              <a:rPr lang="de-DE" sz="2000" dirty="0" err="1"/>
              <a:t>significance</a:t>
            </a:r>
            <a:endParaRPr lang="de-DE" sz="2000" dirty="0"/>
          </a:p>
          <a:p>
            <a:pPr lvl="1"/>
            <a:r>
              <a:rPr lang="de-DE" sz="2000" dirty="0" err="1"/>
              <a:t>Phenotype</a:t>
            </a:r>
            <a:r>
              <a:rPr lang="de-DE" sz="2000" dirty="0"/>
              <a:t> </a:t>
            </a:r>
            <a:r>
              <a:rPr lang="de-DE" sz="2000" dirty="0" err="1"/>
              <a:t>relevance</a:t>
            </a:r>
            <a:r>
              <a:rPr lang="de-DE" sz="2000" dirty="0"/>
              <a:t> (</a:t>
            </a:r>
            <a:r>
              <a:rPr lang="de-DE" sz="2000" dirty="0" err="1"/>
              <a:t>using</a:t>
            </a:r>
            <a:r>
              <a:rPr lang="de-DE" sz="2000" dirty="0"/>
              <a:t> </a:t>
            </a:r>
            <a:r>
              <a:rPr lang="de-DE" sz="2000" i="1" dirty="0"/>
              <a:t>a priori</a:t>
            </a:r>
            <a:r>
              <a:rPr lang="de-DE" sz="2000" dirty="0"/>
              <a:t> </a:t>
            </a:r>
            <a:r>
              <a:rPr lang="de-DE" sz="2000" dirty="0" err="1"/>
              <a:t>defined</a:t>
            </a:r>
            <a:r>
              <a:rPr lang="de-DE" sz="2000" dirty="0"/>
              <a:t> </a:t>
            </a:r>
            <a:r>
              <a:rPr lang="de-DE" sz="2000" dirty="0" err="1"/>
              <a:t>relevance</a:t>
            </a:r>
            <a:r>
              <a:rPr lang="de-DE" sz="2000" dirty="0"/>
              <a:t> </a:t>
            </a:r>
            <a:r>
              <a:rPr lang="de-DE" sz="2000" dirty="0" err="1"/>
              <a:t>rankings</a:t>
            </a:r>
            <a:r>
              <a:rPr lang="de-DE" sz="2000" dirty="0"/>
              <a:t>)</a:t>
            </a:r>
          </a:p>
        </p:txBody>
      </p:sp>
      <p:sp>
        <p:nvSpPr>
          <p:cNvPr id="4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10</a:t>
            </a:fld>
            <a:endParaRPr lang="de-DE" sz="1200" b="0" dirty="0">
              <a:solidFill>
                <a:schemeClr val="tx1"/>
              </a:solidFill>
            </a:endParaRPr>
          </a:p>
        </p:txBody>
      </p:sp>
      <p:sp>
        <p:nvSpPr>
          <p:cNvPr id="5" name="Textfeld 18">
            <a:extLst>
              <a:ext uri="{FF2B5EF4-FFF2-40B4-BE49-F238E27FC236}">
                <a16:creationId xmlns:a16="http://schemas.microsoft.com/office/drawing/2014/main" id="{FF3AD50A-575C-7043-AB73-291C44B97923}"/>
              </a:ext>
            </a:extLst>
          </p:cNvPr>
          <p:cNvSpPr txBox="1"/>
          <p:nvPr/>
        </p:nvSpPr>
        <p:spPr>
          <a:xfrm>
            <a:off x="457200" y="709392"/>
            <a:ext cx="7922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Geistlinger et al. </a:t>
            </a:r>
            <a:r>
              <a:rPr lang="en-US" dirty="0">
                <a:solidFill>
                  <a:srgbClr val="0070C0"/>
                </a:solidFill>
              </a:rPr>
              <a:t>Toward a gold standard for benchmarking gene set enrichment analysis.</a:t>
            </a:r>
            <a:r>
              <a:rPr lang="en-US" dirty="0"/>
              <a:t>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Brief </a:t>
            </a:r>
            <a:r>
              <a:rPr lang="en-US" i="1" dirty="0" err="1">
                <a:solidFill>
                  <a:schemeClr val="bg1">
                    <a:lumMod val="50000"/>
                  </a:schemeClr>
                </a:solidFill>
              </a:rPr>
              <a:t>Bioinform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, 2020.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doi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: 10.1093/bib/bbz158</a:t>
            </a:r>
            <a:r>
              <a:rPr lang="pt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9340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3600" b="1" cap="none" dirty="0">
                <a:latin typeface="Arial"/>
                <a:cs typeface="Arial"/>
              </a:rPr>
              <a:t>Hands-on </a:t>
            </a:r>
            <a:r>
              <a:rPr lang="de-DE" sz="3600" b="1" cap="none" dirty="0" err="1">
                <a:latin typeface="Arial"/>
                <a:cs typeface="Arial"/>
              </a:rPr>
              <a:t>practice</a:t>
            </a:r>
            <a:endParaRPr lang="de-DE" sz="3600" b="1" cap="none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2145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3200" dirty="0"/>
              <a:t>GSEA Benchmark </a:t>
            </a:r>
            <a:r>
              <a:rPr lang="de-DE" sz="3200" dirty="0" err="1"/>
              <a:t>panel</a:t>
            </a:r>
            <a:endParaRPr lang="de-DE" sz="3200" dirty="0"/>
          </a:p>
        </p:txBody>
      </p:sp>
      <p:pic>
        <p:nvPicPr>
          <p:cNvPr id="6" name="Bild 5" descr="workfl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57239"/>
            <a:ext cx="8229600" cy="4831189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83670" y="1396999"/>
            <a:ext cx="4861229" cy="52310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/>
          <p:cNvSpPr/>
          <p:nvPr/>
        </p:nvSpPr>
        <p:spPr>
          <a:xfrm>
            <a:off x="1775194" y="2197262"/>
            <a:ext cx="3745343" cy="23285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0273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3200" dirty="0"/>
              <a:t>GSEA Benchmark </a:t>
            </a:r>
            <a:r>
              <a:rPr lang="de-DE" sz="3200" dirty="0" err="1"/>
              <a:t>panel</a:t>
            </a:r>
            <a:endParaRPr lang="de-DE" sz="3200" dirty="0"/>
          </a:p>
        </p:txBody>
      </p:sp>
      <p:pic>
        <p:nvPicPr>
          <p:cNvPr id="6" name="Bild 5" descr="workfl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57239"/>
            <a:ext cx="8229600" cy="4831189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3683000" y="2197262"/>
            <a:ext cx="1837537" cy="23285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4039271" y="1657239"/>
            <a:ext cx="1007996" cy="48553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12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3200" dirty="0"/>
              <a:t>GSEA Benchmark </a:t>
            </a:r>
            <a:r>
              <a:rPr lang="de-DE" sz="3200" dirty="0" err="1"/>
              <a:t>panel</a:t>
            </a:r>
            <a:endParaRPr lang="de-DE" sz="3200" dirty="0"/>
          </a:p>
        </p:txBody>
      </p:sp>
      <p:pic>
        <p:nvPicPr>
          <p:cNvPr id="6" name="Bild 5" descr="workfl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57239"/>
            <a:ext cx="8229600" cy="483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12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2900" cap="none" dirty="0">
                <a:cs typeface="Arial"/>
              </a:rPr>
              <a:t>GSA Benchmarking in </a:t>
            </a:r>
            <a:r>
              <a:rPr lang="de-DE" sz="2900" cap="none" dirty="0" err="1">
                <a:cs typeface="Arial"/>
              </a:rPr>
              <a:t>action</a:t>
            </a:r>
            <a:r>
              <a:rPr lang="de-DE" sz="2900" cap="none" dirty="0">
                <a:cs typeface="Arial"/>
              </a:rPr>
              <a:t> ...</a:t>
            </a:r>
            <a:endParaRPr lang="de-DE" sz="2900" cap="none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6345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3698979"/>
              </p:ext>
            </p:extLst>
          </p:nvPr>
        </p:nvGraphicFramePr>
        <p:xfrm>
          <a:off x="207816" y="865897"/>
          <a:ext cx="8636004" cy="5754496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5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71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05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80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44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545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45446"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AUTHOR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CITATIONS</a:t>
                      </a:r>
                    </a:p>
                    <a:p>
                      <a:pPr algn="ctr"/>
                      <a:r>
                        <a:rPr lang="de-DE" sz="1200" b="0" dirty="0"/>
                        <a:t>Google, 07/2018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188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0" i="1" dirty="0"/>
                        <a:t>ORA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 err="1"/>
                        <a:t>OverRepresentation</a:t>
                      </a:r>
                      <a:r>
                        <a:rPr lang="de-DE" sz="1400" dirty="0"/>
                        <a:t>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D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188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i="1" dirty="0"/>
                        <a:t>GLOBALTEST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/>
                        <a:t>GLOBAL </a:t>
                      </a:r>
                      <a:r>
                        <a:rPr lang="de-DE" sz="1400" dirty="0" err="1"/>
                        <a:t>TESTing</a:t>
                      </a:r>
                      <a:r>
                        <a:rPr lang="de-DE" sz="1400" dirty="0"/>
                        <a:t> </a:t>
                      </a:r>
                      <a:r>
                        <a:rPr lang="de-DE" sz="1400" dirty="0" err="1"/>
                        <a:t>of</a:t>
                      </a:r>
                      <a:r>
                        <a:rPr lang="de-DE" sz="1400" dirty="0"/>
                        <a:t> </a:t>
                      </a:r>
                      <a:r>
                        <a:rPr lang="de-DE" sz="1400" dirty="0" err="1"/>
                        <a:t>groups</a:t>
                      </a:r>
                      <a:r>
                        <a:rPr lang="de-DE" sz="1400" dirty="0"/>
                        <a:t> </a:t>
                      </a:r>
                      <a:r>
                        <a:rPr lang="de-DE" sz="1400" dirty="0" err="1"/>
                        <a:t>of</a:t>
                      </a:r>
                      <a:r>
                        <a:rPr lang="de-DE" sz="1400" dirty="0"/>
                        <a:t> genes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err="1"/>
                        <a:t>Goeman</a:t>
                      </a:r>
                      <a:r>
                        <a:rPr lang="de-DE" sz="1600" dirty="0"/>
                        <a:t>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937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88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i="1" dirty="0"/>
                        <a:t>GSEA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Gene Set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Enrichment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Analysis</a:t>
                      </a:r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err="1"/>
                        <a:t>Subramanian</a:t>
                      </a:r>
                      <a:r>
                        <a:rPr lang="de-DE" sz="1600" dirty="0"/>
                        <a:t>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14</a:t>
                      </a:r>
                      <a:r>
                        <a:rPr lang="de-DE" baseline="0" dirty="0"/>
                        <a:t> 403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188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i="1" dirty="0"/>
                        <a:t>SAFE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Significance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Analysis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of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Function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&amp; Expression</a:t>
                      </a:r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/>
                        <a:t>Barry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188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i="1" dirty="0"/>
                        <a:t>GSA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Gene Set Analysis</a:t>
                      </a:r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err="1"/>
                        <a:t>Efron</a:t>
                      </a:r>
                      <a:r>
                        <a:rPr lang="de-DE" sz="1600" baseline="0" dirty="0"/>
                        <a:t> &amp; </a:t>
                      </a:r>
                      <a:r>
                        <a:rPr lang="de-DE" sz="1600" baseline="0" dirty="0" err="1"/>
                        <a:t>Tibshirani</a:t>
                      </a:r>
                      <a:endParaRPr lang="de-D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768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188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i="1" dirty="0"/>
                        <a:t>SAMGS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Sig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 Ana.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of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Microarrays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on Gene Sets</a:t>
                      </a:r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/>
                        <a:t>Dinu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188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i="1" dirty="0"/>
                        <a:t>ROAST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ROtAtion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gene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Set Test</a:t>
                      </a:r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Wu</a:t>
                      </a:r>
                      <a:r>
                        <a:rPr lang="de-DE" sz="1600" baseline="0" dirty="0"/>
                        <a:t> et al.</a:t>
                      </a:r>
                      <a:endParaRPr lang="de-D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188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i="1" dirty="0"/>
                        <a:t>CAMERA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Correlation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Adjusted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MEan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Rank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gs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test</a:t>
                      </a:r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Wu et</a:t>
                      </a:r>
                      <a:r>
                        <a:rPr lang="de-DE" sz="1600" baseline="0" dirty="0"/>
                        <a:t> al.</a:t>
                      </a:r>
                      <a:endParaRPr lang="de-D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188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i="1" dirty="0"/>
                        <a:t>PADOG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Path. Ana.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with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Down-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weighting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of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4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Ovlp</a:t>
                      </a:r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 Genes</a:t>
                      </a:r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err="1"/>
                        <a:t>Tarca</a:t>
                      </a:r>
                      <a:r>
                        <a:rPr lang="de-DE" sz="1600" dirty="0"/>
                        <a:t>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3188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i="1" dirty="0"/>
                        <a:t>GSVA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Gene Set Variation Analysis</a:t>
                      </a:r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err="1"/>
                        <a:t>Hänzelmann</a:t>
                      </a:r>
                      <a:r>
                        <a:rPr lang="de-DE" sz="1600" dirty="0"/>
                        <a:t>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293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feld 2"/>
          <p:cNvSpPr txBox="1"/>
          <p:nvPr/>
        </p:nvSpPr>
        <p:spPr>
          <a:xfrm>
            <a:off x="207816" y="415637"/>
            <a:ext cx="4429418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>
                <a:latin typeface="American Typewriter"/>
                <a:cs typeface="American Typewriter"/>
              </a:rPr>
              <a:t>&gt; </a:t>
            </a:r>
            <a:r>
              <a:rPr lang="de-DE" dirty="0" err="1">
                <a:solidFill>
                  <a:srgbClr val="3366FF"/>
                </a:solidFill>
                <a:latin typeface="American Typewriter"/>
                <a:cs typeface="American Typewriter"/>
              </a:rPr>
              <a:t>EnrichmentBrowser</a:t>
            </a:r>
            <a:r>
              <a:rPr lang="de-DE" dirty="0">
                <a:latin typeface="American Typewriter"/>
                <a:cs typeface="American Typewriter"/>
              </a:rPr>
              <a:t>::</a:t>
            </a:r>
            <a:r>
              <a:rPr lang="de-DE" dirty="0" err="1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sbeaMethods</a:t>
            </a:r>
            <a:r>
              <a:rPr lang="de-DE" dirty="0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553625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Gene </a:t>
            </a:r>
            <a:r>
              <a:rPr lang="de-DE" sz="3200" dirty="0" err="1"/>
              <a:t>set</a:t>
            </a:r>
            <a:r>
              <a:rPr lang="de-DE" sz="3200" dirty="0"/>
              <a:t> </a:t>
            </a:r>
            <a:r>
              <a:rPr lang="de-DE" sz="3200" dirty="0" err="1"/>
              <a:t>size</a:t>
            </a:r>
            <a:r>
              <a:rPr lang="de-DE" sz="3200" dirty="0"/>
              <a:t> </a:t>
            </a:r>
            <a:r>
              <a:rPr lang="de-DE" sz="2000" dirty="0"/>
              <a:t>(min = 5, </a:t>
            </a:r>
            <a:r>
              <a:rPr lang="de-DE" sz="2000" dirty="0" err="1"/>
              <a:t>max</a:t>
            </a:r>
            <a:r>
              <a:rPr lang="de-DE" sz="2000" dirty="0"/>
              <a:t> = 500)</a:t>
            </a:r>
          </a:p>
        </p:txBody>
      </p:sp>
      <p:pic>
        <p:nvPicPr>
          <p:cNvPr id="4" name="Bild 3" descr="KEGG_gs_size_dist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21449"/>
            <a:ext cx="3923999" cy="3971987"/>
          </a:xfrm>
          <a:prstGeom prst="rect">
            <a:avLst/>
          </a:prstGeom>
        </p:spPr>
      </p:pic>
      <p:pic>
        <p:nvPicPr>
          <p:cNvPr id="5" name="Bild 4" descr="GOBP_gs_size_dist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942" y="2433436"/>
            <a:ext cx="4107495" cy="396000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1838307" y="1717421"/>
            <a:ext cx="115330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/>
              <a:t>KEGG</a:t>
            </a:r>
          </a:p>
          <a:p>
            <a:pPr algn="ctr"/>
            <a:r>
              <a:rPr lang="de-DE" dirty="0"/>
              <a:t>(</a:t>
            </a:r>
            <a:r>
              <a:rPr lang="de-DE" i="1" dirty="0"/>
              <a:t>N</a:t>
            </a:r>
            <a:r>
              <a:rPr lang="de-DE" dirty="0"/>
              <a:t> = 323)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121854" y="1716878"/>
            <a:ext cx="134581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/>
              <a:t>GO_BP</a:t>
            </a:r>
          </a:p>
          <a:p>
            <a:pPr algn="ctr"/>
            <a:r>
              <a:rPr lang="de-DE" dirty="0"/>
              <a:t>(</a:t>
            </a:r>
            <a:r>
              <a:rPr lang="de-DE" i="1" dirty="0"/>
              <a:t>N</a:t>
            </a:r>
            <a:r>
              <a:rPr lang="de-DE" dirty="0"/>
              <a:t> = 4,631)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2609273" y="4237182"/>
            <a:ext cx="1461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/>
              <a:t>median</a:t>
            </a:r>
            <a:r>
              <a:rPr lang="de-DE" dirty="0"/>
              <a:t> = 72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6998855" y="4237182"/>
            <a:ext cx="1455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/>
              <a:t>median</a:t>
            </a:r>
            <a:r>
              <a:rPr lang="de-DE" dirty="0"/>
              <a:t> = 11</a:t>
            </a:r>
          </a:p>
        </p:txBody>
      </p:sp>
      <p:sp>
        <p:nvSpPr>
          <p:cNvPr id="10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17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4691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Expression </a:t>
            </a:r>
            <a:r>
              <a:rPr lang="de-DE" sz="3200" dirty="0" err="1"/>
              <a:t>data</a:t>
            </a:r>
            <a:r>
              <a:rPr lang="de-DE" sz="3200" dirty="0"/>
              <a:t> </a:t>
            </a:r>
            <a:r>
              <a:rPr lang="de-DE" sz="2400" dirty="0"/>
              <a:t>(</a:t>
            </a:r>
            <a:r>
              <a:rPr lang="de-DE" sz="2400" dirty="0" err="1"/>
              <a:t>Microarray</a:t>
            </a:r>
            <a:r>
              <a:rPr lang="de-DE" sz="2400" dirty="0"/>
              <a:t> </a:t>
            </a:r>
            <a:r>
              <a:rPr lang="de-DE" sz="2400" dirty="0" err="1"/>
              <a:t>compendium</a:t>
            </a:r>
            <a:r>
              <a:rPr lang="de-DE" sz="2400" dirty="0"/>
              <a:t>, </a:t>
            </a:r>
            <a:r>
              <a:rPr lang="de-DE" sz="2400" i="1" dirty="0"/>
              <a:t>N</a:t>
            </a:r>
            <a:r>
              <a:rPr lang="de-DE" sz="2400" dirty="0"/>
              <a:t> = 42)</a:t>
            </a:r>
          </a:p>
        </p:txBody>
      </p:sp>
      <p:pic>
        <p:nvPicPr>
          <p:cNvPr id="4" name="Bild 3" descr="geo2kegg_nr_sampl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91" y="2353777"/>
            <a:ext cx="4356000" cy="3970806"/>
          </a:xfrm>
          <a:prstGeom prst="rect">
            <a:avLst/>
          </a:prstGeom>
        </p:spPr>
      </p:pic>
      <p:pic>
        <p:nvPicPr>
          <p:cNvPr id="5" name="Bild 4" descr="geo2kegg_fractD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399" y="2335243"/>
            <a:ext cx="4356000" cy="398934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1599488" y="1717421"/>
            <a:ext cx="1353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/>
              <a:t>#</a:t>
            </a:r>
            <a:r>
              <a:rPr lang="de-DE" sz="2000" b="1" dirty="0" err="1"/>
              <a:t>samples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6454674" y="1724443"/>
            <a:ext cx="7690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/>
              <a:t>%DE</a:t>
            </a:r>
            <a:endParaRPr lang="de-DE" dirty="0"/>
          </a:p>
        </p:txBody>
      </p:sp>
      <p:sp>
        <p:nvSpPr>
          <p:cNvPr id="8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18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884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3200" dirty="0"/>
              <a:t>Statistical</a:t>
            </a:r>
            <a:br>
              <a:rPr lang="de-DE" sz="3200" dirty="0"/>
            </a:br>
            <a:r>
              <a:rPr lang="de-DE" sz="3200" dirty="0"/>
              <a:t>   </a:t>
            </a:r>
            <a:r>
              <a:rPr lang="de-DE" sz="3200" dirty="0" err="1"/>
              <a:t>significance</a:t>
            </a:r>
            <a:r>
              <a:rPr lang="de-DE" sz="3200" dirty="0"/>
              <a:t> </a:t>
            </a:r>
          </a:p>
        </p:txBody>
      </p:sp>
      <p:pic>
        <p:nvPicPr>
          <p:cNvPr id="3" name="Bild 2" descr="sbea_kegg_geo2kegg_sigset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664" y="695221"/>
            <a:ext cx="6317692" cy="575668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57200" y="1539527"/>
            <a:ext cx="22943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</a:rPr>
              <a:t>(nominal </a:t>
            </a:r>
            <a:r>
              <a:rPr lang="de-DE" sz="2000" i="1" dirty="0">
                <a:solidFill>
                  <a:schemeClr val="tx2"/>
                </a:solidFill>
              </a:rPr>
              <a:t>p</a:t>
            </a:r>
            <a:r>
              <a:rPr lang="de-DE" sz="2000" dirty="0">
                <a:solidFill>
                  <a:schemeClr val="tx2"/>
                </a:solidFill>
              </a:rPr>
              <a:t>-</a:t>
            </a:r>
            <a:r>
              <a:rPr lang="de-DE" sz="2000" dirty="0" err="1">
                <a:solidFill>
                  <a:schemeClr val="tx2"/>
                </a:solidFill>
              </a:rPr>
              <a:t>values</a:t>
            </a:r>
            <a:r>
              <a:rPr lang="de-DE" sz="2000" dirty="0">
                <a:solidFill>
                  <a:schemeClr val="tx2"/>
                </a:solidFill>
              </a:rPr>
              <a:t>)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6881091" y="354090"/>
            <a:ext cx="1660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Self-contained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4308763" y="356706"/>
            <a:ext cx="140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Competitive</a:t>
            </a:r>
            <a:endParaRPr lang="de-DE" dirty="0"/>
          </a:p>
        </p:txBody>
      </p:sp>
      <p:cxnSp>
        <p:nvCxnSpPr>
          <p:cNvPr id="7" name="Straight Arrow Connector 29"/>
          <p:cNvCxnSpPr/>
          <p:nvPr/>
        </p:nvCxnSpPr>
        <p:spPr>
          <a:xfrm flipV="1">
            <a:off x="6673275" y="356706"/>
            <a:ext cx="1" cy="5335203"/>
          </a:xfrm>
          <a:prstGeom prst="straightConnector1">
            <a:avLst/>
          </a:prstGeom>
          <a:ln w="6350">
            <a:solidFill>
              <a:schemeClr val="bg1">
                <a:lumMod val="50000"/>
              </a:schemeClr>
            </a:solidFill>
            <a:prstDash val="dash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0337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3200" dirty="0"/>
              <a:t>Gene </a:t>
            </a:r>
            <a:r>
              <a:rPr lang="de-DE" sz="3200" dirty="0" err="1"/>
              <a:t>expression</a:t>
            </a:r>
            <a:r>
              <a:rPr lang="de-DE" sz="3200" dirty="0"/>
              <a:t> </a:t>
            </a:r>
            <a:r>
              <a:rPr lang="de-DE" sz="3200" dirty="0" err="1"/>
              <a:t>data</a:t>
            </a:r>
            <a:r>
              <a:rPr lang="de-DE" sz="3200" dirty="0"/>
              <a:t> </a:t>
            </a:r>
            <a:r>
              <a:rPr lang="de-DE" sz="3200" dirty="0" err="1"/>
              <a:t>analysis</a:t>
            </a:r>
            <a:endParaRPr lang="de-DE" sz="3200" dirty="0"/>
          </a:p>
        </p:txBody>
      </p:sp>
      <p:pic>
        <p:nvPicPr>
          <p:cNvPr id="4" name="Inhaltsplatzhalter 3" descr="gea_wf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20" r="-5820"/>
          <a:stretch>
            <a:fillRect/>
          </a:stretch>
        </p:blipFill>
        <p:spPr>
          <a:xfrm>
            <a:off x="930563" y="1727197"/>
            <a:ext cx="7289992" cy="4319996"/>
          </a:xfrm>
        </p:spPr>
      </p:pic>
      <p:sp>
        <p:nvSpPr>
          <p:cNvPr id="5" name="Foliennummernplatzhalter 7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</p:spPr>
        <p:txBody>
          <a:bodyPr/>
          <a:lstStyle/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2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8147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nrsigs_sbea_tarca_kegg_perm1k_mtcorrB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768" y="691909"/>
            <a:ext cx="6346578" cy="576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3200" dirty="0"/>
              <a:t>Statistical</a:t>
            </a:r>
            <a:br>
              <a:rPr lang="de-DE" sz="3200" dirty="0"/>
            </a:br>
            <a:r>
              <a:rPr lang="de-DE" sz="3200" dirty="0"/>
              <a:t>   </a:t>
            </a:r>
            <a:r>
              <a:rPr lang="de-DE" sz="3200" dirty="0" err="1"/>
              <a:t>significance</a:t>
            </a:r>
            <a:r>
              <a:rPr lang="de-DE" sz="3200" dirty="0"/>
              <a:t> 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457200" y="1539527"/>
            <a:ext cx="23658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</a:rPr>
              <a:t>(</a:t>
            </a:r>
            <a:r>
              <a:rPr lang="de-DE" sz="2000" dirty="0" err="1">
                <a:solidFill>
                  <a:schemeClr val="tx2"/>
                </a:solidFill>
              </a:rPr>
              <a:t>adjusted</a:t>
            </a:r>
            <a:r>
              <a:rPr lang="de-DE" sz="2000" dirty="0">
                <a:solidFill>
                  <a:schemeClr val="tx2"/>
                </a:solidFill>
              </a:rPr>
              <a:t> </a:t>
            </a:r>
            <a:r>
              <a:rPr lang="de-DE" sz="2000" i="1" dirty="0">
                <a:solidFill>
                  <a:schemeClr val="tx2"/>
                </a:solidFill>
              </a:rPr>
              <a:t>p</a:t>
            </a:r>
            <a:r>
              <a:rPr lang="de-DE" sz="2000" dirty="0">
                <a:solidFill>
                  <a:schemeClr val="tx2"/>
                </a:solidFill>
              </a:rPr>
              <a:t>-</a:t>
            </a:r>
            <a:r>
              <a:rPr lang="de-DE" sz="2000" dirty="0" err="1">
                <a:solidFill>
                  <a:schemeClr val="tx2"/>
                </a:solidFill>
              </a:rPr>
              <a:t>values</a:t>
            </a:r>
            <a:r>
              <a:rPr lang="de-DE" sz="2000" dirty="0">
                <a:solidFill>
                  <a:schemeClr val="tx2"/>
                </a:solidFill>
              </a:rPr>
              <a:t>)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881091" y="354090"/>
            <a:ext cx="1660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Self-contained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4308763" y="356706"/>
            <a:ext cx="140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Competitive</a:t>
            </a:r>
            <a:endParaRPr lang="de-DE" dirty="0"/>
          </a:p>
        </p:txBody>
      </p:sp>
      <p:cxnSp>
        <p:nvCxnSpPr>
          <p:cNvPr id="9" name="Straight Arrow Connector 29"/>
          <p:cNvCxnSpPr/>
          <p:nvPr/>
        </p:nvCxnSpPr>
        <p:spPr>
          <a:xfrm flipV="1">
            <a:off x="6673275" y="356706"/>
            <a:ext cx="1" cy="5335203"/>
          </a:xfrm>
          <a:prstGeom prst="straightConnector1">
            <a:avLst/>
          </a:prstGeom>
          <a:ln w="6350">
            <a:solidFill>
              <a:schemeClr val="bg1">
                <a:lumMod val="50000"/>
              </a:schemeClr>
            </a:solidFill>
            <a:prstDash val="dash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165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 err="1"/>
              <a:t>Assessing</a:t>
            </a:r>
            <a:r>
              <a:rPr lang="de-DE" sz="3200" dirty="0"/>
              <a:t> </a:t>
            </a:r>
            <a:r>
              <a:rPr lang="de-DE" sz="3200" dirty="0" err="1"/>
              <a:t>phenotype</a:t>
            </a:r>
            <a:r>
              <a:rPr lang="de-DE" sz="3200" dirty="0"/>
              <a:t> </a:t>
            </a:r>
            <a:r>
              <a:rPr lang="de-DE" sz="3200" dirty="0" err="1"/>
              <a:t>relevance</a:t>
            </a:r>
            <a:endParaRPr lang="de-DE" sz="3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200" dirty="0" err="1"/>
              <a:t>Typical</a:t>
            </a:r>
            <a:r>
              <a:rPr lang="de-DE" sz="2200" dirty="0"/>
              <a:t> </a:t>
            </a:r>
            <a:r>
              <a:rPr lang="de-DE" sz="2200" dirty="0" err="1"/>
              <a:t>approach</a:t>
            </a:r>
            <a:r>
              <a:rPr lang="de-DE" sz="2200" dirty="0"/>
              <a:t>:</a:t>
            </a:r>
          </a:p>
          <a:p>
            <a:pPr lvl="1"/>
            <a:r>
              <a:rPr lang="de-DE" dirty="0"/>
              <a:t>Cherry-pick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enriched</a:t>
            </a:r>
            <a:r>
              <a:rPr lang="de-DE" dirty="0"/>
              <a:t>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sets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link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phenotype</a:t>
            </a:r>
            <a:r>
              <a:rPr lang="de-DE" dirty="0"/>
              <a:t> </a:t>
            </a:r>
          </a:p>
          <a:p>
            <a:pPr lvl="1"/>
            <a:r>
              <a:rPr lang="de-DE" dirty="0" err="1">
                <a:latin typeface="+mj-lt"/>
              </a:rPr>
              <a:t>Conclude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relevance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phenotype</a:t>
            </a:r>
            <a:r>
              <a:rPr lang="de-DE" dirty="0"/>
              <a:t> </a:t>
            </a:r>
            <a:r>
              <a:rPr lang="de-DE" dirty="0" err="1"/>
              <a:t>investigated</a:t>
            </a:r>
            <a:endParaRPr lang="de-DE" dirty="0"/>
          </a:p>
          <a:p>
            <a:pPr marL="0" indent="0">
              <a:buNone/>
            </a:pPr>
            <a:endParaRPr lang="de-DE" sz="800" dirty="0"/>
          </a:p>
          <a:p>
            <a:pPr marL="0" indent="0">
              <a:buNone/>
            </a:pPr>
            <a:endParaRPr lang="de-DE" sz="800" dirty="0"/>
          </a:p>
          <a:p>
            <a:r>
              <a:rPr lang="de-DE" sz="2200" dirty="0"/>
              <a:t>An </a:t>
            </a:r>
            <a:r>
              <a:rPr lang="de-DE" sz="2200" dirty="0" err="1"/>
              <a:t>unbiased</a:t>
            </a:r>
            <a:r>
              <a:rPr lang="de-DE" sz="2200" dirty="0"/>
              <a:t> </a:t>
            </a:r>
            <a:r>
              <a:rPr lang="de-DE" sz="2200" dirty="0" err="1"/>
              <a:t>approach</a:t>
            </a:r>
            <a:r>
              <a:rPr lang="de-DE" sz="2200" dirty="0"/>
              <a:t>:</a:t>
            </a:r>
          </a:p>
          <a:p>
            <a:pPr lvl="1"/>
            <a:r>
              <a:rPr lang="de-DE" i="1" dirty="0"/>
              <a:t>A priori </a:t>
            </a:r>
            <a:r>
              <a:rPr lang="de-DE" dirty="0" err="1"/>
              <a:t>investigate</a:t>
            </a:r>
            <a:r>
              <a:rPr lang="de-DE" dirty="0"/>
              <a:t> </a:t>
            </a:r>
            <a:r>
              <a:rPr lang="de-DE" dirty="0" err="1"/>
              <a:t>phenotype</a:t>
            </a:r>
            <a:r>
              <a:rPr lang="de-DE" dirty="0"/>
              <a:t> </a:t>
            </a:r>
            <a:r>
              <a:rPr lang="de-DE" dirty="0" err="1"/>
              <a:t>relevance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sets</a:t>
            </a:r>
            <a:endParaRPr lang="de-DE" dirty="0"/>
          </a:p>
          <a:p>
            <a:pPr lvl="1"/>
            <a:r>
              <a:rPr lang="de-DE" dirty="0" err="1"/>
              <a:t>Quantify</a:t>
            </a:r>
            <a:r>
              <a:rPr lang="de-DE" dirty="0"/>
              <a:t> </a:t>
            </a:r>
            <a:r>
              <a:rPr lang="de-DE" dirty="0" err="1"/>
              <a:t>relevance</a:t>
            </a:r>
            <a:r>
              <a:rPr lang="de-DE" dirty="0"/>
              <a:t> </a:t>
            </a:r>
            <a:r>
              <a:rPr lang="de-DE" dirty="0" err="1"/>
              <a:t>accumulated</a:t>
            </a:r>
            <a:r>
              <a:rPr lang="de-DE" dirty="0"/>
              <a:t> </a:t>
            </a:r>
            <a:r>
              <a:rPr lang="de-DE" dirty="0" err="1"/>
              <a:t>along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ranking</a:t>
            </a:r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sz="2200" i="1" dirty="0">
                <a:solidFill>
                  <a:srgbClr val="FF0000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de-DE" sz="2200" i="1" dirty="0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	</a:t>
            </a:r>
            <a:r>
              <a:rPr lang="de-DE" sz="2200" i="1" dirty="0" err="1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How</a:t>
            </a:r>
            <a:r>
              <a:rPr lang="de-DE" sz="2200" i="1" dirty="0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 </a:t>
            </a:r>
            <a:r>
              <a:rPr lang="de-DE" sz="2200" i="1" dirty="0" err="1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to</a:t>
            </a:r>
            <a:r>
              <a:rPr lang="de-DE" sz="2200" i="1" dirty="0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 score </a:t>
            </a:r>
            <a:r>
              <a:rPr lang="de-DE" sz="2200" i="1" dirty="0" err="1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phenotype</a:t>
            </a:r>
            <a:r>
              <a:rPr lang="de-DE" sz="2200" i="1" dirty="0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 </a:t>
            </a:r>
            <a:r>
              <a:rPr lang="de-DE" sz="2200" i="1" dirty="0" err="1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relevance</a:t>
            </a:r>
            <a:r>
              <a:rPr lang="de-DE" sz="2200" i="1" dirty="0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 </a:t>
            </a:r>
            <a:r>
              <a:rPr lang="de-DE" sz="2200" i="1" dirty="0" err="1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of</a:t>
            </a:r>
            <a:r>
              <a:rPr lang="de-DE" sz="2200" i="1" dirty="0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 a </a:t>
            </a:r>
            <a:r>
              <a:rPr lang="de-DE" sz="2200" i="1" dirty="0" err="1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gene</a:t>
            </a:r>
            <a:r>
              <a:rPr lang="de-DE" sz="2200" i="1" dirty="0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 </a:t>
            </a:r>
            <a:r>
              <a:rPr lang="de-DE" sz="2200" i="1" dirty="0" err="1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set</a:t>
            </a:r>
            <a:r>
              <a:rPr lang="de-DE" sz="2200" i="1" dirty="0">
                <a:solidFill>
                  <a:srgbClr val="FF0000"/>
                </a:solidFill>
                <a:ea typeface="Wingdings"/>
                <a:cs typeface="Wingdings"/>
                <a:sym typeface="Wingdings"/>
              </a:rPr>
              <a:t>?</a:t>
            </a:r>
            <a:r>
              <a:rPr lang="de-DE" dirty="0">
                <a:latin typeface="Wingdings"/>
                <a:ea typeface="Wingdings"/>
                <a:cs typeface="Wingdings"/>
                <a:sym typeface="Wingdings"/>
              </a:rPr>
              <a:t> </a:t>
            </a:r>
            <a:endParaRPr lang="de-DE" dirty="0"/>
          </a:p>
          <a:p>
            <a:pPr lvl="1"/>
            <a:endParaRPr lang="de-DE" sz="2200" dirty="0"/>
          </a:p>
          <a:p>
            <a:pPr marL="57150" indent="0">
              <a:buNone/>
            </a:pPr>
            <a:endParaRPr lang="de-DE" sz="2600" dirty="0"/>
          </a:p>
        </p:txBody>
      </p:sp>
      <p:sp>
        <p:nvSpPr>
          <p:cNvPr id="7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21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0721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3200" dirty="0" err="1"/>
              <a:t>How</a:t>
            </a:r>
            <a:r>
              <a:rPr lang="de-DE" sz="3200" dirty="0"/>
              <a:t> </a:t>
            </a:r>
            <a:r>
              <a:rPr lang="de-DE" sz="3200" dirty="0" err="1"/>
              <a:t>to</a:t>
            </a:r>
            <a:r>
              <a:rPr lang="de-DE" sz="3200" dirty="0"/>
              <a:t> score </a:t>
            </a:r>
            <a:r>
              <a:rPr lang="de-DE" sz="3200" dirty="0" err="1"/>
              <a:t>phenotype</a:t>
            </a:r>
            <a:r>
              <a:rPr lang="de-DE" sz="3200" dirty="0"/>
              <a:t> </a:t>
            </a:r>
            <a:r>
              <a:rPr lang="de-DE" sz="3200" dirty="0" err="1"/>
              <a:t>relevance</a:t>
            </a:r>
            <a:r>
              <a:rPr lang="de-DE" sz="3200" dirty="0"/>
              <a:t> </a:t>
            </a:r>
            <a:r>
              <a:rPr lang="de-DE" sz="3200" dirty="0" err="1"/>
              <a:t>of</a:t>
            </a:r>
            <a:r>
              <a:rPr lang="de-DE" sz="3200" dirty="0"/>
              <a:t> a </a:t>
            </a:r>
            <a:r>
              <a:rPr lang="de-DE" sz="3200" dirty="0" err="1"/>
              <a:t>gene</a:t>
            </a:r>
            <a:r>
              <a:rPr lang="de-DE" sz="3200" dirty="0"/>
              <a:t> </a:t>
            </a:r>
            <a:r>
              <a:rPr lang="de-DE" sz="3200" dirty="0" err="1"/>
              <a:t>set</a:t>
            </a:r>
            <a:r>
              <a:rPr lang="de-DE" sz="3200" dirty="0"/>
              <a:t>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200" dirty="0" err="1"/>
              <a:t>MalaCards</a:t>
            </a:r>
            <a:r>
              <a:rPr lang="de-DE" sz="2200" dirty="0"/>
              <a:t>:</a:t>
            </a:r>
          </a:p>
          <a:p>
            <a:pPr lvl="1"/>
            <a:r>
              <a:rPr lang="de-DE" dirty="0"/>
              <a:t>Human </a:t>
            </a:r>
            <a:r>
              <a:rPr lang="de-DE" dirty="0" err="1"/>
              <a:t>disease</a:t>
            </a:r>
            <a:r>
              <a:rPr lang="de-DE" dirty="0"/>
              <a:t> </a:t>
            </a:r>
            <a:r>
              <a:rPr lang="de-DE" dirty="0" err="1"/>
              <a:t>database</a:t>
            </a:r>
            <a:r>
              <a:rPr lang="de-DE" dirty="0"/>
              <a:t> (</a:t>
            </a:r>
            <a:r>
              <a:rPr lang="de-DE" i="1" dirty="0"/>
              <a:t>“</a:t>
            </a:r>
            <a:r>
              <a:rPr lang="de-DE" i="1" dirty="0" err="1"/>
              <a:t>GeneCards</a:t>
            </a:r>
            <a:r>
              <a:rPr lang="de-DE" i="1" dirty="0"/>
              <a:t> </a:t>
            </a:r>
            <a:r>
              <a:rPr lang="de-DE" i="1" dirty="0" err="1"/>
              <a:t>for</a:t>
            </a:r>
            <a:r>
              <a:rPr lang="de-DE" i="1" dirty="0"/>
              <a:t> </a:t>
            </a:r>
            <a:r>
              <a:rPr lang="de-DE" i="1" dirty="0" err="1"/>
              <a:t>maladies</a:t>
            </a:r>
            <a:r>
              <a:rPr lang="de-DE" i="1" dirty="0"/>
              <a:t>“</a:t>
            </a:r>
            <a:r>
              <a:rPr lang="de-DE" dirty="0"/>
              <a:t>)   </a:t>
            </a:r>
          </a:p>
          <a:p>
            <a:pPr lvl="1"/>
            <a:r>
              <a:rPr lang="de-DE" dirty="0" err="1"/>
              <a:t>Scores</a:t>
            </a:r>
            <a:r>
              <a:rPr lang="de-DE" dirty="0"/>
              <a:t> genes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disease</a:t>
            </a:r>
            <a:r>
              <a:rPr lang="de-DE" dirty="0"/>
              <a:t> </a:t>
            </a:r>
            <a:r>
              <a:rPr lang="de-DE" dirty="0" err="1"/>
              <a:t>relevance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experimental </a:t>
            </a:r>
            <a:r>
              <a:rPr lang="de-DE" dirty="0" err="1"/>
              <a:t>evidence</a:t>
            </a:r>
            <a:r>
              <a:rPr lang="de-DE" dirty="0"/>
              <a:t> &amp; </a:t>
            </a:r>
            <a:r>
              <a:rPr lang="de-DE" dirty="0" err="1"/>
              <a:t>co-citation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literature</a:t>
            </a:r>
            <a:r>
              <a:rPr lang="de-DE" dirty="0"/>
              <a:t>  </a:t>
            </a:r>
          </a:p>
          <a:p>
            <a:pPr marL="0" indent="0">
              <a:buNone/>
            </a:pPr>
            <a:endParaRPr lang="de-DE" sz="800" dirty="0"/>
          </a:p>
          <a:p>
            <a:pPr marL="0" indent="0">
              <a:buNone/>
            </a:pPr>
            <a:endParaRPr lang="de-DE" sz="800" dirty="0"/>
          </a:p>
          <a:p>
            <a:r>
              <a:rPr lang="de-DE" sz="2200" dirty="0" err="1"/>
              <a:t>GeneAnalytics</a:t>
            </a:r>
            <a:r>
              <a:rPr lang="de-DE" sz="2200" dirty="0"/>
              <a:t>:</a:t>
            </a:r>
          </a:p>
          <a:p>
            <a:pPr lvl="1"/>
            <a:r>
              <a:rPr lang="de-DE" dirty="0"/>
              <a:t>Integrative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tool</a:t>
            </a:r>
            <a:r>
              <a:rPr lang="de-DE" dirty="0"/>
              <a:t> (</a:t>
            </a:r>
            <a:r>
              <a:rPr lang="de-DE" dirty="0" err="1"/>
              <a:t>part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GeneCards</a:t>
            </a:r>
            <a:r>
              <a:rPr lang="de-DE" dirty="0"/>
              <a:t> Suite)</a:t>
            </a:r>
          </a:p>
          <a:p>
            <a:pPr lvl="1"/>
            <a:r>
              <a:rPr lang="de-DE" dirty="0" err="1"/>
              <a:t>Summarizes</a:t>
            </a:r>
            <a:r>
              <a:rPr lang="de-DE" dirty="0"/>
              <a:t> per-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relevance</a:t>
            </a:r>
            <a:r>
              <a:rPr lang="de-DE" dirty="0"/>
              <a:t> </a:t>
            </a:r>
            <a:r>
              <a:rPr lang="de-DE" dirty="0" err="1"/>
              <a:t>across</a:t>
            </a:r>
            <a:r>
              <a:rPr lang="de-DE" dirty="0"/>
              <a:t> GO &amp; KEGG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sets</a:t>
            </a:r>
            <a:r>
              <a:rPr lang="de-DE" dirty="0"/>
              <a:t> </a:t>
            </a:r>
          </a:p>
          <a:p>
            <a:pPr lvl="1"/>
            <a:endParaRPr lang="de-DE" sz="2200" dirty="0"/>
          </a:p>
          <a:p>
            <a:pPr marL="57150" indent="0">
              <a:buNone/>
            </a:pPr>
            <a:endParaRPr lang="de-DE" sz="2600" dirty="0"/>
          </a:p>
        </p:txBody>
      </p:sp>
      <p:sp>
        <p:nvSpPr>
          <p:cNvPr id="7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22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88803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4783788" y="1481373"/>
            <a:ext cx="778066" cy="65907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4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580847"/>
              </p:ext>
            </p:extLst>
          </p:nvPr>
        </p:nvGraphicFramePr>
        <p:xfrm>
          <a:off x="521508" y="2981603"/>
          <a:ext cx="3063742" cy="343749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318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18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8956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>
                          <a:solidFill>
                            <a:srgbClr val="292934"/>
                          </a:solidFill>
                        </a:rPr>
                        <a:t>Pathway</a:t>
                      </a:r>
                      <a:endParaRPr lang="en-US" sz="1600" dirty="0">
                        <a:solidFill>
                          <a:srgbClr val="29293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err="1">
                          <a:solidFill>
                            <a:srgbClr val="292934"/>
                          </a:solidFill>
                        </a:rPr>
                        <a:t>w</a:t>
                      </a:r>
                      <a:endParaRPr lang="en-US" sz="1600" dirty="0">
                        <a:solidFill>
                          <a:srgbClr val="29293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779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Cell cycle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0.9967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779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Ribosome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0.9933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3401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Purine</a:t>
                      </a:r>
                      <a:r>
                        <a:rPr lang="de-DE" sz="1600" baseline="0" dirty="0"/>
                        <a:t> metabolism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3401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Pyrimidine metabolism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0.9867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3401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Pancreatic cancer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0.9833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779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Glycolysis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007362"/>
              </p:ext>
            </p:extLst>
          </p:nvPr>
        </p:nvGraphicFramePr>
        <p:xfrm>
          <a:off x="5481039" y="2981603"/>
          <a:ext cx="3063742" cy="3384234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318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18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8956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>
                          <a:solidFill>
                            <a:srgbClr val="292934"/>
                          </a:solidFill>
                        </a:rPr>
                        <a:t>Pathway</a:t>
                      </a:r>
                      <a:endParaRPr lang="en-US" sz="1600" dirty="0">
                        <a:solidFill>
                          <a:srgbClr val="29293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err="1">
                          <a:solidFill>
                            <a:srgbClr val="292934"/>
                          </a:solidFill>
                        </a:rPr>
                        <a:t>S</a:t>
                      </a:r>
                      <a:r>
                        <a:rPr lang="de-DE" sz="1600" baseline="-25000" dirty="0" err="1">
                          <a:solidFill>
                            <a:srgbClr val="292934"/>
                          </a:solidFill>
                        </a:rPr>
                        <a:t>d</a:t>
                      </a:r>
                      <a:endParaRPr lang="en-US" sz="1600" i="1" dirty="0">
                        <a:solidFill>
                          <a:srgbClr val="29293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779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err="1"/>
                        <a:t>Pancreatic</a:t>
                      </a:r>
                      <a:r>
                        <a:rPr lang="de-DE" sz="1600" dirty="0"/>
                        <a:t> </a:t>
                      </a:r>
                      <a:r>
                        <a:rPr lang="de-DE" sz="1600" dirty="0" err="1"/>
                        <a:t>cancer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122.8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779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err="1"/>
                        <a:t>Pathways</a:t>
                      </a:r>
                      <a:r>
                        <a:rPr lang="de-DE" sz="1600" dirty="0"/>
                        <a:t> in </a:t>
                      </a:r>
                      <a:r>
                        <a:rPr lang="de-DE" sz="1600" dirty="0" err="1"/>
                        <a:t>Cancer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105.6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8983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/>
                        <a:t>P53</a:t>
                      </a:r>
                      <a:r>
                        <a:rPr lang="de-DE" sz="1600" baseline="0" dirty="0"/>
                        <a:t> </a:t>
                      </a:r>
                      <a:r>
                        <a:rPr lang="de-DE" sz="1600" baseline="0" dirty="0" err="1"/>
                        <a:t>signaling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92.7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875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err="1"/>
                        <a:t>Cell</a:t>
                      </a:r>
                      <a:r>
                        <a:rPr lang="de-DE" sz="1600" dirty="0"/>
                        <a:t> </a:t>
                      </a:r>
                      <a:r>
                        <a:rPr lang="de-DE" sz="1600" dirty="0" err="1"/>
                        <a:t>cycle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89.4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3401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 err="1"/>
                        <a:t>Thyroid</a:t>
                      </a:r>
                      <a:r>
                        <a:rPr lang="de-DE" sz="1600" dirty="0"/>
                        <a:t> </a:t>
                      </a:r>
                      <a:r>
                        <a:rPr lang="de-DE" sz="1600" dirty="0" err="1"/>
                        <a:t>cancer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81.5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779"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Glycolysis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/>
                        <a:t>76.3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feld 1"/>
          <p:cNvSpPr txBox="1"/>
          <p:nvPr/>
        </p:nvSpPr>
        <p:spPr>
          <a:xfrm>
            <a:off x="3585250" y="1424600"/>
            <a:ext cx="17206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 </a:t>
            </a:r>
            <a:r>
              <a:rPr lang="de-DE" sz="3200" dirty="0" err="1"/>
              <a:t>Σ</a:t>
            </a:r>
            <a:r>
              <a:rPr lang="de-DE" sz="2400" dirty="0"/>
              <a:t>   </a:t>
            </a:r>
            <a:r>
              <a:rPr lang="de-DE" sz="2400" i="1" dirty="0" err="1"/>
              <a:t>w</a:t>
            </a:r>
            <a:r>
              <a:rPr lang="de-DE" sz="2400" dirty="0"/>
              <a:t>(</a:t>
            </a:r>
            <a:r>
              <a:rPr lang="de-DE" sz="2400" i="1" dirty="0"/>
              <a:t>i</a:t>
            </a:r>
            <a:r>
              <a:rPr lang="de-DE" sz="2400" dirty="0"/>
              <a:t>)</a:t>
            </a:r>
            <a:r>
              <a:rPr lang="de-DE" sz="2400" i="1" dirty="0"/>
              <a:t> </a:t>
            </a:r>
            <a:r>
              <a:rPr lang="de-DE" sz="2400" i="1" dirty="0" err="1"/>
              <a:t>S</a:t>
            </a:r>
            <a:r>
              <a:rPr lang="de-DE" sz="2400" i="1" baseline="-25000" dirty="0" err="1"/>
              <a:t>d</a:t>
            </a:r>
            <a:r>
              <a:rPr lang="de-DE" sz="2400" dirty="0"/>
              <a:t>(</a:t>
            </a:r>
            <a:r>
              <a:rPr lang="de-DE" sz="2400" i="1" dirty="0"/>
              <a:t>i</a:t>
            </a:r>
            <a:r>
              <a:rPr lang="de-DE" sz="2400" dirty="0"/>
              <a:t>)</a:t>
            </a:r>
          </a:p>
        </p:txBody>
      </p:sp>
      <p:sp>
        <p:nvSpPr>
          <p:cNvPr id="9" name="Oval 8"/>
          <p:cNvSpPr/>
          <p:nvPr/>
        </p:nvSpPr>
        <p:spPr>
          <a:xfrm>
            <a:off x="3630748" y="1511038"/>
            <a:ext cx="498399" cy="48225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Oval 9"/>
          <p:cNvSpPr/>
          <p:nvPr/>
        </p:nvSpPr>
        <p:spPr>
          <a:xfrm>
            <a:off x="4176009" y="1481373"/>
            <a:ext cx="619324" cy="65907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mit Pfeil 11"/>
          <p:cNvCxnSpPr>
            <a:stCxn id="9" idx="2"/>
          </p:cNvCxnSpPr>
          <p:nvPr/>
        </p:nvCxnSpPr>
        <p:spPr>
          <a:xfrm flipH="1" flipV="1">
            <a:off x="3196661" y="1687863"/>
            <a:ext cx="434087" cy="643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10" idx="3"/>
          </p:cNvCxnSpPr>
          <p:nvPr/>
        </p:nvCxnSpPr>
        <p:spPr>
          <a:xfrm flipH="1">
            <a:off x="2905899" y="2043929"/>
            <a:ext cx="1360808" cy="4035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11" idx="5"/>
          </p:cNvCxnSpPr>
          <p:nvPr/>
        </p:nvCxnSpPr>
        <p:spPr>
          <a:xfrm>
            <a:off x="5447909" y="2043929"/>
            <a:ext cx="468989" cy="4035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feld 14"/>
          <p:cNvSpPr txBox="1"/>
          <p:nvPr/>
        </p:nvSpPr>
        <p:spPr>
          <a:xfrm>
            <a:off x="641920" y="1489606"/>
            <a:ext cx="2782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 err="1"/>
              <a:t>Sum</a:t>
            </a:r>
            <a:r>
              <a:rPr lang="de-DE" i="1" dirty="0"/>
              <a:t> </a:t>
            </a:r>
            <a:r>
              <a:rPr lang="de-DE" i="1" dirty="0" err="1"/>
              <a:t>over</a:t>
            </a:r>
            <a:r>
              <a:rPr lang="de-DE" i="1" dirty="0"/>
              <a:t> all </a:t>
            </a:r>
            <a:r>
              <a:rPr lang="de-DE" i="1" dirty="0" err="1"/>
              <a:t>gene</a:t>
            </a:r>
            <a:r>
              <a:rPr lang="de-DE" i="1" dirty="0"/>
              <a:t> </a:t>
            </a:r>
            <a:r>
              <a:rPr lang="de-DE" i="1" dirty="0" err="1"/>
              <a:t>sets</a:t>
            </a:r>
            <a:endParaRPr lang="de-DE" i="1" dirty="0"/>
          </a:p>
        </p:txBody>
      </p:sp>
      <p:sp>
        <p:nvSpPr>
          <p:cNvPr id="16" name="Textfeld 15"/>
          <p:cNvSpPr txBox="1"/>
          <p:nvPr/>
        </p:nvSpPr>
        <p:spPr>
          <a:xfrm>
            <a:off x="4964547" y="2447459"/>
            <a:ext cx="4087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 err="1"/>
              <a:t>Relevance</a:t>
            </a:r>
            <a:r>
              <a:rPr lang="de-DE" i="1" dirty="0"/>
              <a:t> score </a:t>
            </a:r>
            <a:r>
              <a:rPr lang="de-DE" dirty="0"/>
              <a:t>(</a:t>
            </a:r>
            <a:r>
              <a:rPr lang="de-DE" dirty="0" err="1"/>
              <a:t>MalaCards</a:t>
            </a:r>
            <a:r>
              <a:rPr lang="de-DE" dirty="0"/>
              <a:t> </a:t>
            </a:r>
            <a:r>
              <a:rPr lang="de-DE" dirty="0" err="1"/>
              <a:t>ranking</a:t>
            </a:r>
            <a:r>
              <a:rPr lang="de-DE" dirty="0"/>
              <a:t>)</a:t>
            </a:r>
            <a:endParaRPr lang="de-DE" i="1" dirty="0"/>
          </a:p>
        </p:txBody>
      </p:sp>
      <p:sp>
        <p:nvSpPr>
          <p:cNvPr id="18" name="Textfeld 17"/>
          <p:cNvSpPr txBox="1"/>
          <p:nvPr/>
        </p:nvSpPr>
        <p:spPr>
          <a:xfrm>
            <a:off x="868653" y="2447282"/>
            <a:ext cx="2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 err="1"/>
              <a:t>Weight</a:t>
            </a:r>
            <a:r>
              <a:rPr lang="de-DE" i="1" dirty="0"/>
              <a:t> </a:t>
            </a:r>
            <a:r>
              <a:rPr lang="de-DE" dirty="0"/>
              <a:t>(GSEA </a:t>
            </a:r>
            <a:r>
              <a:rPr lang="de-DE" dirty="0" err="1"/>
              <a:t>ranking</a:t>
            </a:r>
            <a:r>
              <a:rPr lang="de-DE" dirty="0"/>
              <a:t>)</a:t>
            </a:r>
            <a:endParaRPr lang="de-DE" i="1" dirty="0"/>
          </a:p>
        </p:txBody>
      </p:sp>
      <p:sp>
        <p:nvSpPr>
          <p:cNvPr id="3" name="Pfeil nach links und rechts 2"/>
          <p:cNvSpPr/>
          <p:nvPr/>
        </p:nvSpPr>
        <p:spPr>
          <a:xfrm>
            <a:off x="3956229" y="4484927"/>
            <a:ext cx="1216152" cy="484632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itel 16"/>
          <p:cNvSpPr>
            <a:spLocks noGrp="1"/>
          </p:cNvSpPr>
          <p:nvPr>
            <p:ph type="title"/>
          </p:nvPr>
        </p:nvSpPr>
        <p:spPr>
          <a:xfrm>
            <a:off x="457200" y="376275"/>
            <a:ext cx="8229600" cy="990600"/>
          </a:xfrm>
        </p:spPr>
        <p:txBody>
          <a:bodyPr>
            <a:normAutofit/>
          </a:bodyPr>
          <a:lstStyle/>
          <a:p>
            <a:r>
              <a:rPr lang="de-DE" sz="3200" dirty="0" err="1"/>
              <a:t>Similarity</a:t>
            </a:r>
            <a:r>
              <a:rPr lang="de-DE" sz="3200" dirty="0"/>
              <a:t> </a:t>
            </a:r>
            <a:r>
              <a:rPr lang="de-DE" sz="3200" dirty="0" err="1"/>
              <a:t>between</a:t>
            </a:r>
            <a:r>
              <a:rPr lang="de-DE" sz="3200" dirty="0"/>
              <a:t> GSEA &amp; </a:t>
            </a:r>
            <a:r>
              <a:rPr lang="de-DE" sz="3200" dirty="0" err="1"/>
              <a:t>MalaCards</a:t>
            </a:r>
            <a:r>
              <a:rPr lang="de-DE" sz="3200" dirty="0"/>
              <a:t> </a:t>
            </a:r>
            <a:r>
              <a:rPr lang="de-DE" sz="3200" dirty="0" err="1"/>
              <a:t>ranking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9792408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3200" dirty="0" err="1"/>
              <a:t>Phenotype</a:t>
            </a:r>
            <a:br>
              <a:rPr lang="de-DE" sz="3200" dirty="0"/>
            </a:br>
            <a:r>
              <a:rPr lang="de-DE" sz="3200" dirty="0"/>
              <a:t>   </a:t>
            </a:r>
            <a:r>
              <a:rPr lang="de-DE" sz="3200" dirty="0" err="1"/>
              <a:t>relevance</a:t>
            </a:r>
            <a:r>
              <a:rPr lang="de-DE" sz="3200" dirty="0"/>
              <a:t> </a:t>
            </a:r>
          </a:p>
        </p:txBody>
      </p:sp>
      <p:pic>
        <p:nvPicPr>
          <p:cNvPr id="4" name="Bild 3" descr="sbea_kegg_geo2kegg_relset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369" y="648854"/>
            <a:ext cx="6301293" cy="5760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3648407" y="341341"/>
            <a:ext cx="1660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Self-contained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6490897" y="348734"/>
            <a:ext cx="140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Competitive</a:t>
            </a:r>
            <a:endParaRPr lang="de-DE" dirty="0"/>
          </a:p>
        </p:txBody>
      </p:sp>
      <p:cxnSp>
        <p:nvCxnSpPr>
          <p:cNvPr id="7" name="Straight Arrow Connector 29"/>
          <p:cNvCxnSpPr/>
          <p:nvPr/>
        </p:nvCxnSpPr>
        <p:spPr>
          <a:xfrm flipV="1">
            <a:off x="5588045" y="356708"/>
            <a:ext cx="1" cy="5291999"/>
          </a:xfrm>
          <a:prstGeom prst="straightConnector1">
            <a:avLst/>
          </a:prstGeom>
          <a:ln w="6350">
            <a:solidFill>
              <a:schemeClr val="bg1">
                <a:lumMod val="50000"/>
              </a:schemeClr>
            </a:solidFill>
            <a:prstDash val="dash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4600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3200" dirty="0" err="1"/>
              <a:t>Conclusion</a:t>
            </a:r>
            <a:endParaRPr lang="de-DE" sz="3200" dirty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000" dirty="0">
                <a:hlinkClick r:id="rId2"/>
              </a:rPr>
              <a:t>http://bioconductor.org/packages/GSEABenchmarkeR</a:t>
            </a:r>
            <a:endParaRPr lang="de-DE" sz="2000" dirty="0"/>
          </a:p>
          <a:p>
            <a:pPr marL="0" indent="0">
              <a:buNone/>
            </a:pPr>
            <a:endParaRPr lang="de-DE" dirty="0"/>
          </a:p>
          <a:p>
            <a:r>
              <a:rPr lang="de-DE" sz="2200" dirty="0" err="1"/>
              <a:t>systematic</a:t>
            </a:r>
            <a:r>
              <a:rPr lang="de-DE" sz="2200" dirty="0"/>
              <a:t> </a:t>
            </a:r>
            <a:r>
              <a:rPr lang="de-DE" sz="2200" dirty="0" err="1"/>
              <a:t>benchmarking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existing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future</a:t>
            </a:r>
            <a:r>
              <a:rPr lang="de-DE" sz="2200" dirty="0"/>
              <a:t> EA </a:t>
            </a:r>
            <a:r>
              <a:rPr lang="de-DE" sz="2200" dirty="0" err="1"/>
              <a:t>methods</a:t>
            </a:r>
            <a:endParaRPr lang="de-DE" sz="2200" dirty="0"/>
          </a:p>
          <a:p>
            <a:pPr marL="0" indent="0">
              <a:buNone/>
            </a:pPr>
            <a:endParaRPr lang="de-DE" sz="2200" dirty="0"/>
          </a:p>
          <a:p>
            <a:r>
              <a:rPr lang="de-DE" sz="2200" dirty="0" err="1"/>
              <a:t>for</a:t>
            </a:r>
            <a:r>
              <a:rPr lang="de-DE" sz="2200" dirty="0"/>
              <a:t> real </a:t>
            </a:r>
            <a:r>
              <a:rPr lang="de-DE" sz="2200" dirty="0" err="1"/>
              <a:t>datasets</a:t>
            </a:r>
            <a:endParaRPr lang="de-DE" sz="2200" dirty="0"/>
          </a:p>
          <a:p>
            <a:pPr lvl="1"/>
            <a:r>
              <a:rPr lang="de-DE" b="1" dirty="0" err="1"/>
              <a:t>Self-contained</a:t>
            </a:r>
            <a:r>
              <a:rPr lang="de-DE" dirty="0"/>
              <a:t> GSA </a:t>
            </a:r>
            <a:r>
              <a:rPr lang="de-DE" dirty="0" err="1"/>
              <a:t>tests</a:t>
            </a:r>
            <a:r>
              <a:rPr lang="de-DE" dirty="0"/>
              <a:t>: </a:t>
            </a:r>
          </a:p>
          <a:p>
            <a:pPr lvl="2"/>
            <a:r>
              <a:rPr lang="de-DE" dirty="0" err="1"/>
              <a:t>frequently</a:t>
            </a:r>
            <a:r>
              <a:rPr lang="de-DE" dirty="0"/>
              <a:t> </a:t>
            </a:r>
            <a:r>
              <a:rPr lang="de-DE" dirty="0" err="1"/>
              <a:t>render</a:t>
            </a:r>
            <a:r>
              <a:rPr lang="de-DE" dirty="0"/>
              <a:t> all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sets</a:t>
            </a:r>
            <a:r>
              <a:rPr lang="de-DE" dirty="0"/>
              <a:t> </a:t>
            </a:r>
            <a:r>
              <a:rPr lang="de-DE" dirty="0" err="1"/>
              <a:t>significant</a:t>
            </a:r>
            <a:endParaRPr lang="de-DE" dirty="0"/>
          </a:p>
          <a:p>
            <a:pPr lvl="2"/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sets</a:t>
            </a:r>
            <a:r>
              <a:rPr lang="de-DE" dirty="0"/>
              <a:t> (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dirty="0" err="1"/>
              <a:t>dependency</a:t>
            </a:r>
            <a:r>
              <a:rPr lang="de-DE" dirty="0"/>
              <a:t>)</a:t>
            </a:r>
          </a:p>
          <a:p>
            <a:pPr lvl="1"/>
            <a:r>
              <a:rPr lang="de-DE" b="1" dirty="0" err="1"/>
              <a:t>Competitive</a:t>
            </a:r>
            <a:r>
              <a:rPr lang="de-DE" dirty="0"/>
              <a:t> GSA </a:t>
            </a:r>
            <a:r>
              <a:rPr lang="de-DE" dirty="0" err="1"/>
              <a:t>tests</a:t>
            </a:r>
            <a:r>
              <a:rPr lang="de-DE" dirty="0"/>
              <a:t>:</a:t>
            </a:r>
          </a:p>
          <a:p>
            <a:pPr lvl="2"/>
            <a:r>
              <a:rPr lang="de-DE" dirty="0" err="1"/>
              <a:t>tend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rank </a:t>
            </a:r>
            <a:r>
              <a:rPr lang="de-DE" dirty="0" err="1"/>
              <a:t>phenotype</a:t>
            </a:r>
            <a:r>
              <a:rPr lang="de-DE" dirty="0"/>
              <a:t>-relevant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sets</a:t>
            </a:r>
            <a:r>
              <a:rPr lang="de-DE" dirty="0"/>
              <a:t> </a:t>
            </a:r>
            <a:r>
              <a:rPr lang="de-DE" dirty="0" err="1"/>
              <a:t>systematically</a:t>
            </a:r>
            <a:r>
              <a:rPr lang="de-DE" dirty="0"/>
              <a:t> </a:t>
            </a:r>
            <a:r>
              <a:rPr lang="de-DE" dirty="0" err="1"/>
              <a:t>higher</a:t>
            </a:r>
            <a:endParaRPr lang="de-DE" dirty="0"/>
          </a:p>
          <a:p>
            <a:pPr lvl="2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considered</a:t>
            </a:r>
            <a:r>
              <a:rPr lang="de-DE" dirty="0"/>
              <a:t> </a:t>
            </a:r>
            <a:r>
              <a:rPr lang="de-DE" dirty="0" err="1"/>
              <a:t>significant</a:t>
            </a:r>
            <a:r>
              <a:rPr lang="de-DE" dirty="0"/>
              <a:t> after multiple </a:t>
            </a:r>
            <a:r>
              <a:rPr lang="de-DE" dirty="0" err="1"/>
              <a:t>testing</a:t>
            </a:r>
            <a:r>
              <a:rPr lang="de-DE" dirty="0"/>
              <a:t> </a:t>
            </a:r>
            <a:r>
              <a:rPr lang="de-DE" dirty="0" err="1"/>
              <a:t>correction</a:t>
            </a:r>
            <a:r>
              <a:rPr lang="de-DE" dirty="0"/>
              <a:t> </a:t>
            </a:r>
          </a:p>
          <a:p>
            <a:pPr marL="0" indent="0">
              <a:buNone/>
            </a:pPr>
            <a:endParaRPr lang="de-DE" sz="2200" dirty="0"/>
          </a:p>
          <a:p>
            <a:r>
              <a:rPr lang="de-DE" sz="2200" dirty="0" err="1"/>
              <a:t>work</a:t>
            </a:r>
            <a:r>
              <a:rPr lang="de-DE" sz="2200" dirty="0"/>
              <a:t>-in-progress: RNA-</a:t>
            </a:r>
            <a:r>
              <a:rPr lang="de-DE" sz="2200" dirty="0" err="1"/>
              <a:t>seq</a:t>
            </a:r>
            <a:r>
              <a:rPr lang="de-DE" sz="2200" dirty="0"/>
              <a:t> </a:t>
            </a:r>
            <a:r>
              <a:rPr lang="de-DE" sz="2200" dirty="0" err="1"/>
              <a:t>data</a:t>
            </a:r>
            <a:r>
              <a:rPr lang="de-DE" sz="2200" dirty="0"/>
              <a:t> &amp; network-</a:t>
            </a:r>
            <a:r>
              <a:rPr lang="de-DE" sz="2200" dirty="0" err="1"/>
              <a:t>based</a:t>
            </a:r>
            <a:r>
              <a:rPr lang="de-DE" sz="2200" dirty="0"/>
              <a:t> </a:t>
            </a:r>
            <a:r>
              <a:rPr lang="de-DE" sz="2200" dirty="0" err="1"/>
              <a:t>methods</a:t>
            </a:r>
            <a:endParaRPr lang="de-DE" sz="2200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25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2022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3200" dirty="0" err="1"/>
              <a:t>Acknowledgements</a:t>
            </a:r>
            <a:endParaRPr lang="de-DE" sz="3200" dirty="0"/>
          </a:p>
        </p:txBody>
      </p:sp>
      <p:sp>
        <p:nvSpPr>
          <p:cNvPr id="8" name="Inhaltsplatzhalt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sz="2200" dirty="0"/>
              <a:t>Mara </a:t>
            </a:r>
            <a:r>
              <a:rPr lang="de-DE" sz="2200" dirty="0" err="1"/>
              <a:t>Santarelli</a:t>
            </a:r>
            <a:endParaRPr lang="de-DE" sz="2200" dirty="0"/>
          </a:p>
          <a:p>
            <a:r>
              <a:rPr lang="de-DE" sz="2200" dirty="0" err="1"/>
              <a:t>Gergely</a:t>
            </a:r>
            <a:r>
              <a:rPr lang="de-DE" sz="2200" dirty="0"/>
              <a:t> Csaba</a:t>
            </a:r>
          </a:p>
          <a:p>
            <a:r>
              <a:rPr lang="de-DE" sz="2200" dirty="0"/>
              <a:t>Ralf Zimmer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sz="2200" dirty="0"/>
              <a:t>Lucas Schiffer</a:t>
            </a:r>
          </a:p>
          <a:p>
            <a:r>
              <a:rPr lang="de-DE" sz="2200" dirty="0"/>
              <a:t>Marcel Ramos</a:t>
            </a:r>
          </a:p>
          <a:p>
            <a:r>
              <a:rPr lang="de-DE" sz="2200" dirty="0"/>
              <a:t>Levi </a:t>
            </a:r>
            <a:r>
              <a:rPr lang="de-DE" sz="2200" dirty="0" err="1"/>
              <a:t>Waldron</a:t>
            </a:r>
            <a:endParaRPr lang="de-DE" sz="2200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768" y="1652748"/>
            <a:ext cx="2177143" cy="1004835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239" y="1652748"/>
            <a:ext cx="1535829" cy="1799998"/>
          </a:xfrm>
          <a:prstGeom prst="rect">
            <a:avLst/>
          </a:prstGeom>
        </p:spPr>
      </p:pic>
      <p:pic>
        <p:nvPicPr>
          <p:cNvPr id="5" name="Picture 3" descr="lmu_muenchen.gif"/>
          <p:cNvPicPr>
            <a:picLocks noChangeAspect="1"/>
          </p:cNvPicPr>
          <p:nvPr/>
        </p:nvPicPr>
        <p:blipFill>
          <a:blip r:embed="rId4"/>
          <a:srcRect t="24171" b="24171"/>
          <a:stretch>
            <a:fillRect/>
          </a:stretch>
        </p:blipFill>
        <p:spPr>
          <a:xfrm>
            <a:off x="457200" y="1689656"/>
            <a:ext cx="1811964" cy="935999"/>
          </a:xfrm>
          <a:prstGeom prst="rect">
            <a:avLst/>
          </a:prstGeom>
        </p:spPr>
      </p:pic>
      <p:pic>
        <p:nvPicPr>
          <p:cNvPr id="6" name="Picture 15" descr="lmulogo2.jp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426852" y="1631931"/>
            <a:ext cx="1088439" cy="10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26</a:t>
            </a:fld>
            <a:endParaRPr lang="de-DE" sz="1200" b="0" dirty="0">
              <a:solidFill>
                <a:schemeClr val="tx1"/>
              </a:solidFill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6"/>
          <a:srcRect r="64571"/>
          <a:stretch/>
        </p:blipFill>
        <p:spPr>
          <a:xfrm>
            <a:off x="457200" y="5636353"/>
            <a:ext cx="1433069" cy="719999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69164" y="5636353"/>
            <a:ext cx="1151998" cy="71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066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3600" b="1" cap="none" dirty="0" err="1">
                <a:latin typeface="Arial"/>
                <a:cs typeface="Arial"/>
              </a:rPr>
              <a:t>Thank</a:t>
            </a:r>
            <a:r>
              <a:rPr lang="de-DE" sz="3600" b="1" cap="none" dirty="0">
                <a:latin typeface="Arial"/>
                <a:cs typeface="Arial"/>
              </a:rPr>
              <a:t> </a:t>
            </a:r>
            <a:r>
              <a:rPr lang="de-DE" sz="3600" b="1" cap="none" dirty="0" err="1">
                <a:latin typeface="Arial"/>
                <a:cs typeface="Arial"/>
              </a:rPr>
              <a:t>you</a:t>
            </a:r>
            <a:r>
              <a:rPr lang="de-DE" sz="3600" b="1" cap="none" dirty="0">
                <a:latin typeface="Arial"/>
                <a:cs typeface="Arial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213320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 err="1"/>
              <a:t>Currently</a:t>
            </a:r>
            <a:r>
              <a:rPr lang="de-DE" sz="3200" dirty="0"/>
              <a:t> </a:t>
            </a:r>
            <a:r>
              <a:rPr lang="de-DE" sz="3200" dirty="0" err="1"/>
              <a:t>available</a:t>
            </a:r>
            <a:r>
              <a:rPr lang="de-DE" sz="3200" dirty="0"/>
              <a:t> </a:t>
            </a:r>
            <a:r>
              <a:rPr lang="de-DE" sz="3200" dirty="0" err="1"/>
              <a:t>methods</a:t>
            </a:r>
            <a:endParaRPr lang="de-DE" sz="3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&gt;  </a:t>
            </a:r>
            <a:r>
              <a:rPr lang="de-DE" sz="2000" i="1" dirty="0" err="1">
                <a:solidFill>
                  <a:srgbClr val="558ED5"/>
                </a:solidFill>
                <a:latin typeface="American Typewriter"/>
                <a:cs typeface="American Typewriter"/>
              </a:rPr>
              <a:t>EnrichmentBrowser</a:t>
            </a:r>
            <a:r>
              <a:rPr lang="de-DE" sz="2000" dirty="0">
                <a:latin typeface="American Typewriter"/>
                <a:cs typeface="American Typewriter"/>
              </a:rPr>
              <a:t>::</a:t>
            </a:r>
            <a:r>
              <a:rPr lang="de-DE" sz="2000" dirty="0" err="1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sbeaMethods</a:t>
            </a:r>
            <a:r>
              <a:rPr lang="de-DE" sz="2000" dirty="0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()</a:t>
            </a: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  [1]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ora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safe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gsea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samgs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ebm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  [6]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mgsa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gsa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padog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globaltest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roast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[11]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camera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gsva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&gt;  </a:t>
            </a:r>
            <a:r>
              <a:rPr lang="de-DE" sz="2000" i="1" dirty="0" err="1">
                <a:solidFill>
                  <a:srgbClr val="558ED5"/>
                </a:solidFill>
                <a:latin typeface="American Typewriter"/>
                <a:cs typeface="American Typewriter"/>
              </a:rPr>
              <a:t>EnrichmentBrowser</a:t>
            </a:r>
            <a:r>
              <a:rPr lang="de-DE" sz="2000" dirty="0">
                <a:latin typeface="American Typewriter"/>
                <a:cs typeface="American Typewriter"/>
              </a:rPr>
              <a:t>::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nbeaMethods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()</a:t>
            </a: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  [1]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ggea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spia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pathnet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degraph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topogsa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  [6]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ganpa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cepa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netgsa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nea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	</a:t>
            </a:r>
          </a:p>
        </p:txBody>
      </p:sp>
      <p:sp>
        <p:nvSpPr>
          <p:cNvPr id="4" name="Foliennummernplatzhalter 7"/>
          <p:cNvSpPr txBox="1">
            <a:spLocks/>
          </p:cNvSpPr>
          <p:nvPr/>
        </p:nvSpPr>
        <p:spPr>
          <a:xfrm>
            <a:off x="6553200" y="64140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28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63005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workfl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570" y="49869"/>
            <a:ext cx="6993603" cy="680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411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GSA </a:t>
            </a:r>
            <a:r>
              <a:rPr lang="de-DE" sz="3200" dirty="0" err="1"/>
              <a:t>theory</a:t>
            </a:r>
            <a:r>
              <a:rPr lang="de-DE" sz="3200" dirty="0"/>
              <a:t>: null </a:t>
            </a:r>
            <a:r>
              <a:rPr lang="de-DE" sz="3200" dirty="0" err="1"/>
              <a:t>hypothesis</a:t>
            </a:r>
            <a:endParaRPr lang="de-DE" sz="3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0971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 err="1"/>
              <a:t>Goeman</a:t>
            </a:r>
            <a:r>
              <a:rPr lang="de-DE" sz="1800" dirty="0"/>
              <a:t> </a:t>
            </a:r>
            <a:r>
              <a:rPr lang="de-DE" sz="1800" dirty="0" err="1"/>
              <a:t>and</a:t>
            </a:r>
            <a:r>
              <a:rPr lang="de-DE" sz="1800" dirty="0"/>
              <a:t> </a:t>
            </a:r>
            <a:r>
              <a:rPr lang="de-DE" sz="1800" dirty="0" err="1"/>
              <a:t>Bühlmann</a:t>
            </a:r>
            <a:r>
              <a:rPr lang="de-DE" sz="1800" dirty="0"/>
              <a:t>. </a:t>
            </a:r>
            <a:r>
              <a:rPr lang="de-DE" sz="1800" dirty="0" err="1">
                <a:solidFill>
                  <a:srgbClr val="3366FF"/>
                </a:solidFill>
              </a:rPr>
              <a:t>Analyzing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gene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expression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data</a:t>
            </a:r>
            <a:r>
              <a:rPr lang="de-DE" sz="1800" dirty="0">
                <a:solidFill>
                  <a:srgbClr val="3366FF"/>
                </a:solidFill>
              </a:rPr>
              <a:t> in </a:t>
            </a:r>
            <a:r>
              <a:rPr lang="de-DE" sz="1800" dirty="0" err="1">
                <a:solidFill>
                  <a:srgbClr val="3366FF"/>
                </a:solidFill>
              </a:rPr>
              <a:t>terms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of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gene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sets</a:t>
            </a:r>
            <a:r>
              <a:rPr lang="de-DE" sz="1800" dirty="0">
                <a:solidFill>
                  <a:srgbClr val="3366FF"/>
                </a:solidFill>
              </a:rPr>
              <a:t>: </a:t>
            </a:r>
            <a:r>
              <a:rPr lang="de-DE" sz="1800" dirty="0" err="1">
                <a:solidFill>
                  <a:srgbClr val="3366FF"/>
                </a:solidFill>
              </a:rPr>
              <a:t>methodological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issues</a:t>
            </a:r>
            <a:r>
              <a:rPr lang="de-DE" sz="1800" dirty="0"/>
              <a:t>. </a:t>
            </a:r>
            <a:r>
              <a:rPr lang="de-DE" sz="1800" i="1" dirty="0" err="1">
                <a:solidFill>
                  <a:schemeClr val="bg1">
                    <a:lumMod val="50000"/>
                  </a:schemeClr>
                </a:solidFill>
              </a:rPr>
              <a:t>Bioinformatics</a:t>
            </a:r>
            <a:r>
              <a:rPr lang="de-DE" sz="1800" dirty="0">
                <a:solidFill>
                  <a:schemeClr val="bg1">
                    <a:lumMod val="50000"/>
                  </a:schemeClr>
                </a:solidFill>
              </a:rPr>
              <a:t>, 23(8):980-7, 2007.</a:t>
            </a:r>
          </a:p>
          <a:p>
            <a:pPr marL="0" indent="0">
              <a:buNone/>
            </a:pPr>
            <a:endParaRPr lang="de-DE" sz="2200" dirty="0"/>
          </a:p>
          <a:p>
            <a:r>
              <a:rPr lang="de-DE" sz="2200" dirty="0" err="1"/>
              <a:t>Competitive</a:t>
            </a:r>
            <a:r>
              <a:rPr lang="de-DE" sz="2200" dirty="0"/>
              <a:t>:</a:t>
            </a:r>
          </a:p>
          <a:p>
            <a:pPr lvl="1"/>
            <a:r>
              <a:rPr lang="de-DE" i="1" dirty="0"/>
              <a:t>The genes in </a:t>
            </a:r>
            <a:r>
              <a:rPr lang="de-DE" i="1" dirty="0" err="1"/>
              <a:t>the</a:t>
            </a:r>
            <a:r>
              <a:rPr lang="de-DE" i="1" dirty="0"/>
              <a:t> </a:t>
            </a:r>
            <a:r>
              <a:rPr lang="de-DE" i="1" dirty="0" err="1"/>
              <a:t>set</a:t>
            </a:r>
            <a:r>
              <a:rPr lang="de-DE" i="1" dirty="0"/>
              <a:t> </a:t>
            </a:r>
            <a:r>
              <a:rPr lang="de-DE" i="1" dirty="0" err="1"/>
              <a:t>of</a:t>
            </a:r>
            <a:r>
              <a:rPr lang="de-DE" i="1" dirty="0"/>
              <a:t> </a:t>
            </a:r>
            <a:r>
              <a:rPr lang="de-DE" i="1" dirty="0" err="1"/>
              <a:t>interest</a:t>
            </a:r>
            <a:r>
              <a:rPr lang="de-DE" i="1" dirty="0"/>
              <a:t> </a:t>
            </a:r>
            <a:r>
              <a:rPr lang="de-DE" i="1" dirty="0" err="1"/>
              <a:t>are</a:t>
            </a:r>
            <a:r>
              <a:rPr lang="de-DE" i="1" dirty="0"/>
              <a:t> </a:t>
            </a:r>
            <a:r>
              <a:rPr lang="de-DE" i="1" dirty="0" err="1"/>
              <a:t>at</a:t>
            </a:r>
            <a:r>
              <a:rPr lang="de-DE" i="1" dirty="0"/>
              <a:t> </a:t>
            </a:r>
            <a:r>
              <a:rPr lang="de-DE" i="1" dirty="0" err="1"/>
              <a:t>most</a:t>
            </a:r>
            <a:r>
              <a:rPr lang="de-DE" i="1" dirty="0"/>
              <a:t> </a:t>
            </a:r>
            <a:r>
              <a:rPr lang="de-DE" i="1" dirty="0" err="1"/>
              <a:t>as</a:t>
            </a:r>
            <a:r>
              <a:rPr lang="de-DE" i="1" dirty="0"/>
              <a:t> </a:t>
            </a:r>
            <a:r>
              <a:rPr lang="de-DE" i="1" dirty="0" err="1"/>
              <a:t>often</a:t>
            </a:r>
            <a:r>
              <a:rPr lang="de-DE" i="1" dirty="0"/>
              <a:t> DE                   </a:t>
            </a:r>
            <a:r>
              <a:rPr lang="de-DE" i="1" dirty="0" err="1"/>
              <a:t>as</a:t>
            </a:r>
            <a:r>
              <a:rPr lang="de-DE" i="1" dirty="0"/>
              <a:t> </a:t>
            </a:r>
            <a:r>
              <a:rPr lang="de-DE" i="1" dirty="0" err="1"/>
              <a:t>the</a:t>
            </a:r>
            <a:r>
              <a:rPr lang="de-DE" i="1" dirty="0"/>
              <a:t> genes not in </a:t>
            </a:r>
            <a:r>
              <a:rPr lang="de-DE" i="1" dirty="0" err="1"/>
              <a:t>the</a:t>
            </a:r>
            <a:r>
              <a:rPr lang="de-DE" i="1" dirty="0"/>
              <a:t> </a:t>
            </a:r>
            <a:r>
              <a:rPr lang="de-DE" i="1" dirty="0" err="1"/>
              <a:t>set</a:t>
            </a:r>
            <a:endParaRPr lang="de-DE" i="1" dirty="0"/>
          </a:p>
          <a:p>
            <a:pPr marL="0" indent="0">
              <a:buNone/>
            </a:pPr>
            <a:endParaRPr lang="de-DE" sz="800" dirty="0"/>
          </a:p>
          <a:p>
            <a:pPr marL="0" indent="0">
              <a:buNone/>
            </a:pPr>
            <a:endParaRPr lang="de-DE" sz="800" dirty="0"/>
          </a:p>
          <a:p>
            <a:r>
              <a:rPr lang="de-DE" sz="2200" dirty="0" err="1"/>
              <a:t>Self-contained</a:t>
            </a:r>
            <a:r>
              <a:rPr lang="de-DE" sz="2200" dirty="0"/>
              <a:t>:</a:t>
            </a:r>
          </a:p>
          <a:p>
            <a:pPr lvl="1"/>
            <a:r>
              <a:rPr lang="de-DE" i="1" dirty="0" err="1"/>
              <a:t>No</a:t>
            </a:r>
            <a:r>
              <a:rPr lang="de-DE" i="1" dirty="0"/>
              <a:t> genes in </a:t>
            </a:r>
            <a:r>
              <a:rPr lang="de-DE" i="1" dirty="0" err="1"/>
              <a:t>the</a:t>
            </a:r>
            <a:r>
              <a:rPr lang="de-DE" i="1" dirty="0"/>
              <a:t> </a:t>
            </a:r>
            <a:r>
              <a:rPr lang="de-DE" i="1" dirty="0" err="1"/>
              <a:t>set</a:t>
            </a:r>
            <a:r>
              <a:rPr lang="de-DE" i="1" dirty="0"/>
              <a:t> </a:t>
            </a:r>
            <a:r>
              <a:rPr lang="de-DE" i="1" dirty="0" err="1"/>
              <a:t>of</a:t>
            </a:r>
            <a:r>
              <a:rPr lang="de-DE" i="1" dirty="0"/>
              <a:t> </a:t>
            </a:r>
            <a:r>
              <a:rPr lang="de-DE" i="1" dirty="0" err="1"/>
              <a:t>interest</a:t>
            </a:r>
            <a:r>
              <a:rPr lang="de-DE" i="1" dirty="0"/>
              <a:t> </a:t>
            </a:r>
            <a:r>
              <a:rPr lang="de-DE" i="1" dirty="0" err="1"/>
              <a:t>are</a:t>
            </a:r>
            <a:r>
              <a:rPr lang="de-DE" i="1" dirty="0"/>
              <a:t> DE</a:t>
            </a:r>
          </a:p>
          <a:p>
            <a:endParaRPr lang="de-DE" sz="2200" dirty="0"/>
          </a:p>
          <a:p>
            <a:pPr marL="274320" lvl="1" indent="0">
              <a:buNone/>
            </a:pPr>
            <a:r>
              <a:rPr lang="de-DE" dirty="0"/>
              <a:t> </a:t>
            </a:r>
          </a:p>
          <a:p>
            <a:pPr marL="274320" lvl="1" indent="0">
              <a:buNone/>
            </a:pPr>
            <a:endParaRPr lang="de-DE" sz="2200" dirty="0"/>
          </a:p>
        </p:txBody>
      </p:sp>
      <p:sp>
        <p:nvSpPr>
          <p:cNvPr id="7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3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49417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Benchmark </a:t>
            </a:r>
            <a:r>
              <a:rPr lang="de-DE" sz="3200" dirty="0" err="1"/>
              <a:t>criteria</a:t>
            </a:r>
            <a:r>
              <a:rPr lang="de-DE" sz="3200" dirty="0"/>
              <a:t> &amp; </a:t>
            </a:r>
            <a:r>
              <a:rPr lang="de-DE" sz="3200" dirty="0" err="1"/>
              <a:t>issues</a:t>
            </a:r>
            <a:endParaRPr lang="de-DE" sz="3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 err="1"/>
              <a:t>Applicability</a:t>
            </a:r>
            <a:endParaRPr lang="de-DE" sz="2400" dirty="0"/>
          </a:p>
          <a:p>
            <a:pPr lvl="1"/>
            <a:r>
              <a:rPr lang="de-DE" sz="2000" dirty="0" err="1"/>
              <a:t>Runtime</a:t>
            </a:r>
            <a:r>
              <a:rPr lang="de-DE" sz="2000" dirty="0"/>
              <a:t> &amp; </a:t>
            </a:r>
            <a:r>
              <a:rPr lang="de-DE" sz="2000" dirty="0" err="1"/>
              <a:t>data</a:t>
            </a:r>
            <a:r>
              <a:rPr lang="de-DE" sz="2000" dirty="0"/>
              <a:t> type (</a:t>
            </a:r>
            <a:r>
              <a:rPr lang="de-DE" sz="2000" dirty="0" err="1"/>
              <a:t>microarray</a:t>
            </a:r>
            <a:r>
              <a:rPr lang="de-DE" sz="2000" dirty="0"/>
              <a:t> / RNA-</a:t>
            </a:r>
            <a:r>
              <a:rPr lang="de-DE" sz="2000" dirty="0" err="1"/>
              <a:t>seq</a:t>
            </a:r>
            <a:r>
              <a:rPr lang="de-DE" sz="2000" dirty="0"/>
              <a:t>)</a:t>
            </a:r>
          </a:p>
          <a:p>
            <a:pPr lvl="1"/>
            <a:endParaRPr lang="de-DE" sz="800" dirty="0"/>
          </a:p>
          <a:p>
            <a:r>
              <a:rPr lang="de-DE" sz="2400" dirty="0"/>
              <a:t>Statistical </a:t>
            </a:r>
            <a:r>
              <a:rPr lang="de-DE" sz="2400" dirty="0" err="1"/>
              <a:t>significance</a:t>
            </a:r>
            <a:endParaRPr lang="de-DE" sz="2400" dirty="0"/>
          </a:p>
          <a:p>
            <a:pPr lvl="1"/>
            <a:r>
              <a:rPr lang="de-DE" sz="2000" dirty="0"/>
              <a:t>Type I </a:t>
            </a:r>
            <a:r>
              <a:rPr lang="de-DE" sz="2000" dirty="0" err="1"/>
              <a:t>error</a:t>
            </a:r>
            <a:r>
              <a:rPr lang="de-DE" sz="2000" dirty="0"/>
              <a:t> </a:t>
            </a:r>
            <a:r>
              <a:rPr lang="de-DE" sz="2000" dirty="0" err="1"/>
              <a:t>inflation</a:t>
            </a:r>
            <a:r>
              <a:rPr lang="de-DE" sz="2000" dirty="0"/>
              <a:t> &amp; </a:t>
            </a:r>
            <a:r>
              <a:rPr lang="de-DE" sz="2000" dirty="0" err="1"/>
              <a:t>permutation</a:t>
            </a:r>
            <a:r>
              <a:rPr lang="de-DE" sz="2000" dirty="0"/>
              <a:t> </a:t>
            </a:r>
            <a:r>
              <a:rPr lang="de-DE" sz="2000" i="1" dirty="0"/>
              <a:t>p</a:t>
            </a:r>
            <a:r>
              <a:rPr lang="de-DE" sz="2000" dirty="0"/>
              <a:t>-</a:t>
            </a:r>
            <a:r>
              <a:rPr lang="de-DE" sz="2000" dirty="0" err="1"/>
              <a:t>values</a:t>
            </a:r>
            <a:endParaRPr lang="de-DE" sz="2000" dirty="0"/>
          </a:p>
          <a:p>
            <a:pPr lvl="1"/>
            <a:endParaRPr lang="de-DE" sz="800" dirty="0"/>
          </a:p>
          <a:p>
            <a:r>
              <a:rPr lang="de-DE" sz="2400" dirty="0" err="1"/>
              <a:t>Phenotype</a:t>
            </a:r>
            <a:r>
              <a:rPr lang="de-DE" sz="2400" dirty="0"/>
              <a:t> </a:t>
            </a:r>
            <a:r>
              <a:rPr lang="de-DE" sz="2400" dirty="0" err="1"/>
              <a:t>relevance</a:t>
            </a:r>
            <a:r>
              <a:rPr lang="de-DE" sz="2400" dirty="0"/>
              <a:t> </a:t>
            </a:r>
          </a:p>
          <a:p>
            <a:pPr lvl="1"/>
            <a:r>
              <a:rPr lang="de-DE" sz="2000" i="1" dirty="0"/>
              <a:t>Ad hoc</a:t>
            </a:r>
            <a:r>
              <a:rPr lang="de-DE" sz="2000" dirty="0"/>
              <a:t> </a:t>
            </a:r>
            <a:r>
              <a:rPr lang="de-DE" sz="2000" dirty="0" err="1"/>
              <a:t>biological</a:t>
            </a:r>
            <a:r>
              <a:rPr lang="de-DE" sz="2000" dirty="0"/>
              <a:t> </a:t>
            </a:r>
            <a:r>
              <a:rPr lang="de-DE" sz="2000" dirty="0" err="1"/>
              <a:t>reasoning</a:t>
            </a:r>
            <a:r>
              <a:rPr lang="de-DE" sz="2000" dirty="0"/>
              <a:t> </a:t>
            </a:r>
          </a:p>
          <a:p>
            <a:pPr lvl="1"/>
            <a:endParaRPr lang="de-DE" sz="800" dirty="0"/>
          </a:p>
          <a:p>
            <a:r>
              <a:rPr lang="de-DE" sz="2400" dirty="0" err="1"/>
              <a:t>Reproducibility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extensibility</a:t>
            </a:r>
            <a:endParaRPr lang="de-DE" sz="2400" dirty="0"/>
          </a:p>
          <a:p>
            <a:pPr lvl="1"/>
            <a:r>
              <a:rPr lang="de-DE" sz="2000" dirty="0" err="1"/>
              <a:t>Reproduce</a:t>
            </a:r>
            <a:r>
              <a:rPr lang="de-DE" sz="2000" dirty="0"/>
              <a:t> </a:t>
            </a:r>
            <a:r>
              <a:rPr lang="de-DE" sz="2000" dirty="0" err="1"/>
              <a:t>existing</a:t>
            </a:r>
            <a:r>
              <a:rPr lang="de-DE" sz="2000" dirty="0"/>
              <a:t> </a:t>
            </a:r>
            <a:r>
              <a:rPr lang="de-DE" sz="2000" dirty="0" err="1"/>
              <a:t>assessments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additional </a:t>
            </a:r>
            <a:r>
              <a:rPr lang="de-DE" sz="2000" dirty="0" err="1"/>
              <a:t>methods</a:t>
            </a:r>
            <a:endParaRPr lang="de-DE" sz="2000" dirty="0"/>
          </a:p>
        </p:txBody>
      </p:sp>
      <p:sp>
        <p:nvSpPr>
          <p:cNvPr id="4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30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29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Essential </a:t>
            </a:r>
            <a:r>
              <a:rPr lang="de-DE" sz="3200" dirty="0" err="1"/>
              <a:t>functions</a:t>
            </a:r>
            <a:endParaRPr lang="de-DE" sz="3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2015821"/>
            <a:ext cx="8229600" cy="1170708"/>
          </a:xfrm>
          <a:solidFill>
            <a:schemeClr val="bg1">
              <a:lumMod val="95000"/>
            </a:schemeClr>
          </a:solidFill>
          <a:ln>
            <a:solidFill>
              <a:srgbClr val="A6A6A6"/>
            </a:solidFill>
          </a:ln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edat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 &lt;- </a:t>
            </a:r>
            <a:r>
              <a:rPr lang="de-DE" sz="2000" dirty="0" err="1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loadEData</a:t>
            </a:r>
            <a:r>
              <a:rPr lang="de-DE" sz="2000" dirty="0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(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geo2kegg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)			</a:t>
            </a:r>
            <a:r>
              <a:rPr lang="de-DE" sz="1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Microarray</a:t>
            </a:r>
            <a:r>
              <a:rPr lang="de-DE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sz="1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compendium</a:t>
            </a:r>
            <a:endParaRPr lang="de-DE" sz="1900" dirty="0">
              <a:solidFill>
                <a:schemeClr val="tx1">
                  <a:lumMod val="75000"/>
                  <a:lumOff val="25000"/>
                </a:schemeClr>
              </a:solidFill>
              <a:latin typeface="American Typewriter"/>
              <a:cs typeface="American Typewriter"/>
            </a:endParaRPr>
          </a:p>
          <a:p>
            <a:pPr marL="0" indent="0">
              <a:buNone/>
            </a:pP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edat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 &lt;-</a:t>
            </a:r>
            <a:r>
              <a:rPr lang="de-DE" sz="2000" dirty="0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 err="1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loadEData</a:t>
            </a:r>
            <a:r>
              <a:rPr lang="de-DE" sz="2000" dirty="0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(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tcga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)			</a:t>
            </a:r>
            <a:r>
              <a:rPr lang="de-DE" sz="2000" dirty="0">
                <a:solidFill>
                  <a:srgbClr val="57576E"/>
                </a:solidFill>
                <a:cs typeface="American Typewriter"/>
              </a:rPr>
              <a:t>RNA-</a:t>
            </a:r>
            <a:r>
              <a:rPr lang="de-DE" sz="2000" dirty="0" err="1">
                <a:solidFill>
                  <a:srgbClr val="57576E"/>
                </a:solidFill>
                <a:cs typeface="American Typewriter"/>
              </a:rPr>
              <a:t>seq</a:t>
            </a:r>
            <a:r>
              <a:rPr lang="de-DE" sz="2000" dirty="0">
                <a:solidFill>
                  <a:srgbClr val="57576E"/>
                </a:solidFill>
                <a:cs typeface="American Typewriter"/>
              </a:rPr>
              <a:t> </a:t>
            </a:r>
            <a:r>
              <a:rPr lang="de-DE" sz="2000" dirty="0" err="1">
                <a:solidFill>
                  <a:srgbClr val="57576E"/>
                </a:solidFill>
                <a:cs typeface="American Typewriter"/>
              </a:rPr>
              <a:t>compendium</a:t>
            </a:r>
            <a:endParaRPr lang="de-DE" sz="2000" dirty="0">
              <a:solidFill>
                <a:srgbClr val="57576E"/>
              </a:solidFill>
              <a:cs typeface="American Typewriter"/>
            </a:endParaRPr>
          </a:p>
          <a:p>
            <a:pPr marL="0" indent="0">
              <a:buNone/>
            </a:pP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edat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 &lt;-</a:t>
            </a:r>
            <a:r>
              <a:rPr lang="de-DE" sz="2000" dirty="0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 err="1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loadEData</a:t>
            </a:r>
            <a:r>
              <a:rPr lang="de-DE" sz="2000" dirty="0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(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/</a:t>
            </a:r>
            <a:r>
              <a:rPr lang="de-DE" sz="2000" dirty="0" err="1">
                <a:latin typeface="American Typewriter"/>
                <a:cs typeface="American Typewriter"/>
              </a:rPr>
              <a:t>path</a:t>
            </a:r>
            <a:r>
              <a:rPr lang="de-DE" sz="2000" dirty="0">
                <a:latin typeface="American Typewriter"/>
                <a:cs typeface="American Typewriter"/>
              </a:rPr>
              <a:t>/</a:t>
            </a:r>
            <a:r>
              <a:rPr lang="de-DE" sz="2000" dirty="0" err="1">
                <a:latin typeface="American Typewriter"/>
                <a:cs typeface="American Typewriter"/>
              </a:rPr>
              <a:t>to</a:t>
            </a:r>
            <a:r>
              <a:rPr lang="de-DE" sz="2000" dirty="0">
                <a:latin typeface="American Typewriter"/>
                <a:cs typeface="American Typewriter"/>
              </a:rPr>
              <a:t>/</a:t>
            </a:r>
            <a:r>
              <a:rPr lang="de-DE" sz="2000" dirty="0" err="1">
                <a:latin typeface="American Typewriter"/>
                <a:cs typeface="American Typewriter"/>
              </a:rPr>
              <a:t>edata</a:t>
            </a:r>
            <a:r>
              <a:rPr lang="mr-IN" sz="2000" dirty="0">
                <a:latin typeface="American Typewriter"/>
                <a:cs typeface="American Typewriter"/>
              </a:rPr>
              <a:t>“</a:t>
            </a:r>
            <a:r>
              <a:rPr lang="de-DE" sz="2000" dirty="0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)		</a:t>
            </a:r>
            <a:r>
              <a:rPr lang="de-DE" sz="2000" dirty="0">
                <a:solidFill>
                  <a:srgbClr val="57576E"/>
                </a:solidFill>
                <a:cs typeface="American Typewriter"/>
              </a:rPr>
              <a:t>User-</a:t>
            </a:r>
            <a:r>
              <a:rPr lang="de-DE" sz="2000" dirty="0" err="1">
                <a:solidFill>
                  <a:srgbClr val="57576E"/>
                </a:solidFill>
                <a:cs typeface="American Typewriter"/>
              </a:rPr>
              <a:t>defined</a:t>
            </a:r>
            <a:r>
              <a:rPr lang="de-DE" sz="2000" dirty="0">
                <a:solidFill>
                  <a:srgbClr val="57576E"/>
                </a:solidFill>
                <a:cs typeface="American Typewriter"/>
              </a:rPr>
              <a:t> </a:t>
            </a:r>
            <a:r>
              <a:rPr lang="de-DE" sz="2000" dirty="0" err="1">
                <a:solidFill>
                  <a:srgbClr val="57576E"/>
                </a:solidFill>
                <a:cs typeface="American Typewriter"/>
              </a:rPr>
              <a:t>data</a:t>
            </a:r>
            <a:endParaRPr lang="de-DE" sz="2000" dirty="0">
              <a:solidFill>
                <a:srgbClr val="57576E"/>
              </a:solidFill>
              <a:cs typeface="American Typewriter"/>
            </a:endParaRPr>
          </a:p>
          <a:p>
            <a:pPr marL="0" indent="0">
              <a:buNone/>
            </a:pPr>
            <a:endParaRPr lang="de-DE" sz="2000" dirty="0">
              <a:solidFill>
                <a:schemeClr val="tx2">
                  <a:lumMod val="75000"/>
                </a:schemeClr>
              </a:solidFill>
              <a:latin typeface="American Typewriter"/>
              <a:cs typeface="American Typewriter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3819252"/>
            <a:ext cx="8229600" cy="8220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A6A6A6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edat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 &lt;- 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runDE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(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edat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de.method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)</a:t>
            </a:r>
          </a:p>
          <a:p>
            <a:pPr marL="0" indent="0">
              <a:buFont typeface="Arial" pitchFamily="34" charset="0"/>
              <a:buNone/>
            </a:pP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res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 &lt;-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runEA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(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edat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methods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gs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)</a:t>
            </a:r>
            <a:r>
              <a:rPr lang="de-DE" sz="2000" dirty="0">
                <a:latin typeface="American Typewriter"/>
                <a:cs typeface="American Typewriter"/>
              </a:rPr>
              <a:t>		</a:t>
            </a: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457200" y="5308594"/>
            <a:ext cx="8229600" cy="1145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A6A6A6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sig.sets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 &lt;- 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evalNrSigSets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(</a:t>
            </a:r>
            <a:r>
              <a:rPr lang="de-DE" sz="2000" dirty="0" err="1">
                <a:latin typeface="American Typewriter"/>
                <a:cs typeface="American Typewriter"/>
              </a:rPr>
              <a:t>res</a:t>
            </a:r>
            <a:r>
              <a:rPr lang="de-DE" sz="2000" dirty="0"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latin typeface="American Typewriter"/>
                <a:cs typeface="American Typewriter"/>
              </a:rPr>
              <a:t>alpha</a:t>
            </a:r>
            <a:r>
              <a:rPr lang="de-DE" sz="2000" dirty="0"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latin typeface="American Typewriter"/>
                <a:cs typeface="American Typewriter"/>
              </a:rPr>
              <a:t>padj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)</a:t>
            </a:r>
          </a:p>
          <a:p>
            <a:pPr marL="0" indent="0">
              <a:buNone/>
            </a:pP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typeI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 &lt;-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evalTypeIError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(</a:t>
            </a:r>
            <a:r>
              <a:rPr lang="de-DE" sz="2000" dirty="0" err="1">
                <a:latin typeface="American Typewriter"/>
                <a:cs typeface="American Typewriter"/>
              </a:rPr>
              <a:t>res</a:t>
            </a:r>
            <a:r>
              <a:rPr lang="de-DE" sz="2000" dirty="0"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latin typeface="American Typewriter"/>
                <a:cs typeface="American Typewriter"/>
              </a:rPr>
              <a:t>alpha</a:t>
            </a:r>
            <a:r>
              <a:rPr lang="de-DE" sz="2000" dirty="0"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latin typeface="American Typewriter"/>
                <a:cs typeface="American Typewriter"/>
              </a:rPr>
              <a:t>perm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)</a:t>
            </a:r>
          </a:p>
          <a:p>
            <a:pPr marL="0" indent="0">
              <a:buNone/>
            </a:pP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rel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 &lt;-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evalRelevance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(</a:t>
            </a:r>
            <a:r>
              <a:rPr lang="de-DE" sz="2000" dirty="0" err="1">
                <a:latin typeface="American Typewriter"/>
                <a:cs typeface="American Typewriter"/>
              </a:rPr>
              <a:t>res</a:t>
            </a:r>
            <a:r>
              <a:rPr lang="de-DE" sz="2000" dirty="0"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latin typeface="American Typewriter"/>
                <a:cs typeface="American Typewriter"/>
              </a:rPr>
              <a:t>rel.ranks</a:t>
            </a:r>
            <a:r>
              <a:rPr lang="de-DE" sz="2000" dirty="0">
                <a:latin typeface="American Typewriter"/>
                <a:cs typeface="American Typewriter"/>
              </a:rPr>
              <a:t>, data2pheno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)</a:t>
            </a: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457200" y="1548236"/>
            <a:ext cx="8229600" cy="45950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de-DE" sz="2000" b="1" dirty="0">
                <a:solidFill>
                  <a:srgbClr val="292934"/>
                </a:solidFill>
                <a:cs typeface="American Typewriter"/>
              </a:rPr>
              <a:t>Expression </a:t>
            </a:r>
            <a:r>
              <a:rPr lang="de-DE" sz="2000" b="1" dirty="0" err="1">
                <a:solidFill>
                  <a:srgbClr val="292934"/>
                </a:solidFill>
                <a:cs typeface="American Typewriter"/>
              </a:rPr>
              <a:t>data</a:t>
            </a:r>
            <a:r>
              <a:rPr lang="de-DE" sz="2000" dirty="0">
                <a:latin typeface="American Typewriter"/>
                <a:cs typeface="American Typewriter"/>
              </a:rPr>
              <a:t>		</a:t>
            </a:r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457200" y="3359745"/>
            <a:ext cx="8229600" cy="45950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de-DE" sz="2000" b="1" dirty="0" err="1">
                <a:solidFill>
                  <a:srgbClr val="292934"/>
                </a:solidFill>
                <a:cs typeface="American Typewriter"/>
              </a:rPr>
              <a:t>Execution</a:t>
            </a:r>
            <a:r>
              <a:rPr lang="de-DE" sz="2000" b="1" dirty="0">
                <a:solidFill>
                  <a:srgbClr val="292934"/>
                </a:solidFill>
                <a:cs typeface="American Typewriter"/>
              </a:rPr>
              <a:t> </a:t>
            </a:r>
            <a:r>
              <a:rPr lang="de-DE" sz="2000" b="1" dirty="0" err="1">
                <a:solidFill>
                  <a:srgbClr val="292934"/>
                </a:solidFill>
                <a:cs typeface="American Typewriter"/>
              </a:rPr>
              <a:t>of</a:t>
            </a:r>
            <a:r>
              <a:rPr lang="de-DE" sz="2000" b="1" dirty="0">
                <a:solidFill>
                  <a:srgbClr val="292934"/>
                </a:solidFill>
                <a:cs typeface="American Typewriter"/>
              </a:rPr>
              <a:t> </a:t>
            </a:r>
            <a:r>
              <a:rPr lang="de-DE" sz="2000" b="1" dirty="0" err="1">
                <a:solidFill>
                  <a:srgbClr val="292934"/>
                </a:solidFill>
                <a:cs typeface="American Typewriter"/>
              </a:rPr>
              <a:t>selected</a:t>
            </a:r>
            <a:r>
              <a:rPr lang="de-DE" sz="2000" b="1" dirty="0">
                <a:solidFill>
                  <a:srgbClr val="292934"/>
                </a:solidFill>
                <a:cs typeface="American Typewriter"/>
              </a:rPr>
              <a:t> DE </a:t>
            </a:r>
            <a:r>
              <a:rPr lang="de-DE" sz="2000" b="1" dirty="0" err="1">
                <a:solidFill>
                  <a:srgbClr val="292934"/>
                </a:solidFill>
                <a:cs typeface="American Typewriter"/>
              </a:rPr>
              <a:t>and</a:t>
            </a:r>
            <a:r>
              <a:rPr lang="de-DE" sz="2000" b="1" dirty="0">
                <a:solidFill>
                  <a:srgbClr val="292934"/>
                </a:solidFill>
                <a:cs typeface="American Typewriter"/>
              </a:rPr>
              <a:t> EA </a:t>
            </a:r>
            <a:r>
              <a:rPr lang="de-DE" sz="2000" b="1" dirty="0" err="1">
                <a:solidFill>
                  <a:srgbClr val="292934"/>
                </a:solidFill>
                <a:cs typeface="American Typewriter"/>
              </a:rPr>
              <a:t>methods</a:t>
            </a:r>
            <a:r>
              <a:rPr lang="de-DE" sz="2000" dirty="0">
                <a:latin typeface="American Typewriter"/>
                <a:cs typeface="American Typewriter"/>
              </a:rPr>
              <a:t>		</a:t>
            </a:r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457200" y="4849087"/>
            <a:ext cx="8229600" cy="45950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de-DE" sz="2000" b="1" dirty="0">
                <a:solidFill>
                  <a:srgbClr val="292934"/>
                </a:solidFill>
                <a:cs typeface="American Typewriter"/>
              </a:rPr>
              <a:t>Benchmarking</a:t>
            </a:r>
            <a:r>
              <a:rPr lang="de-DE" sz="2000" dirty="0">
                <a:latin typeface="American Typewriter"/>
                <a:cs typeface="American Typewriter"/>
              </a:rPr>
              <a:t>		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6996542" y="1604880"/>
            <a:ext cx="1731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latin typeface="American Typewriter"/>
                <a:cs typeface="American Typewriter"/>
              </a:rPr>
              <a:t>BiocFileCache</a:t>
            </a:r>
            <a:endParaRPr lang="de-DE" dirty="0">
              <a:latin typeface="American Typewriter"/>
              <a:cs typeface="American Typewriter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7168436" y="3419719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latin typeface="American Typewriter"/>
                <a:cs typeface="American Typewriter"/>
              </a:rPr>
              <a:t>BiocParallel</a:t>
            </a:r>
            <a:endParaRPr lang="de-DE" dirty="0">
              <a:latin typeface="American Typewriter"/>
              <a:cs typeface="American Typewriter"/>
            </a:endParaRPr>
          </a:p>
        </p:txBody>
      </p:sp>
    </p:spTree>
    <p:extLst>
      <p:ext uri="{BB962C8B-B14F-4D97-AF65-F5344CB8AC3E}">
        <p14:creationId xmlns:p14="http://schemas.microsoft.com/office/powerpoint/2010/main" val="29824297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Statistical </a:t>
            </a:r>
            <a:r>
              <a:rPr lang="de-DE" sz="3200" dirty="0" err="1"/>
              <a:t>significance</a:t>
            </a:r>
            <a:r>
              <a:rPr lang="de-DE" sz="3200" dirty="0"/>
              <a:t> </a:t>
            </a:r>
            <a:r>
              <a:rPr lang="de-DE" sz="2400" dirty="0"/>
              <a:t>(nominal </a:t>
            </a:r>
            <a:r>
              <a:rPr lang="de-DE" sz="2400" i="1" dirty="0"/>
              <a:t>p</a:t>
            </a:r>
            <a:r>
              <a:rPr lang="de-DE" sz="2400" dirty="0"/>
              <a:t>-</a:t>
            </a:r>
            <a:r>
              <a:rPr lang="de-DE" sz="2400" dirty="0" err="1"/>
              <a:t>values</a:t>
            </a:r>
            <a:r>
              <a:rPr lang="de-DE" sz="2400" dirty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&gt; </a:t>
            </a:r>
            <a:r>
              <a:rPr lang="de-DE" sz="2000" dirty="0" err="1">
                <a:latin typeface="American Typewriter"/>
                <a:cs typeface="American Typewriter"/>
              </a:rPr>
              <a:t>kegg.gs</a:t>
            </a:r>
            <a:r>
              <a:rPr lang="de-DE" sz="2000" dirty="0">
                <a:latin typeface="American Typewriter"/>
                <a:cs typeface="American Typewriter"/>
              </a:rPr>
              <a:t> &lt;- </a:t>
            </a:r>
            <a:r>
              <a:rPr lang="de-DE" sz="2000" dirty="0" err="1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getGenesets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(</a:t>
            </a:r>
            <a:r>
              <a:rPr lang="de-DE" sz="2000" dirty="0" err="1">
                <a:latin typeface="American Typewriter"/>
                <a:cs typeface="American Typewriter"/>
              </a:rPr>
              <a:t>org</a:t>
            </a:r>
            <a:r>
              <a:rPr lang="de-DE" sz="2000" dirty="0">
                <a:latin typeface="American Typewriter"/>
                <a:cs typeface="American Typewriter"/>
              </a:rPr>
              <a:t>=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hsa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latin typeface="American Typewriter"/>
                <a:cs typeface="American Typewriter"/>
              </a:rPr>
              <a:t>db</a:t>
            </a:r>
            <a:r>
              <a:rPr lang="de-DE" sz="2000" dirty="0">
                <a:latin typeface="American Typewriter"/>
                <a:cs typeface="American Typewriter"/>
              </a:rPr>
              <a:t>=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kegg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)</a:t>
            </a:r>
            <a:r>
              <a:rPr lang="de-DE" sz="2000" dirty="0">
                <a:latin typeface="American Typewriter"/>
                <a:cs typeface="American Typewriter"/>
              </a:rPr>
              <a:t> </a:t>
            </a:r>
          </a:p>
          <a:p>
            <a:pPr marL="0" indent="0">
              <a:buNone/>
            </a:pP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&gt;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res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&lt;-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runEA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(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edat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methods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=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sbeaMethods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(),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gs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=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kegg.gs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)</a:t>
            </a:r>
            <a:r>
              <a:rPr lang="de-DE" sz="2000" dirty="0">
                <a:latin typeface="American Typewriter"/>
                <a:cs typeface="American Typewriter"/>
              </a:rPr>
              <a:t>	</a:t>
            </a:r>
          </a:p>
          <a:p>
            <a:pPr marL="0" indent="0">
              <a:buNone/>
            </a:pP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&gt;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sig.sets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&lt;-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evalNrSigSets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(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res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alpha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=0.05, </a:t>
            </a:r>
            <a:r>
              <a:rPr lang="de-DE" sz="2000" b="1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padj</a:t>
            </a:r>
            <a:r>
              <a:rPr lang="de-DE" sz="2000" b="1" dirty="0">
                <a:solidFill>
                  <a:srgbClr val="292934"/>
                </a:solidFill>
                <a:latin typeface="American Typewriter"/>
                <a:cs typeface="American Typewriter"/>
              </a:rPr>
              <a:t>=</a:t>
            </a:r>
            <a:r>
              <a:rPr lang="mr-IN" sz="2000" b="1" dirty="0">
                <a:latin typeface="American Typewriter"/>
                <a:cs typeface="American Typewriter"/>
              </a:rPr>
              <a:t>"</a:t>
            </a:r>
            <a:r>
              <a:rPr lang="de-DE" sz="2000" b="1" dirty="0" err="1">
                <a:latin typeface="American Typewriter"/>
                <a:cs typeface="American Typewriter"/>
              </a:rPr>
              <a:t>none</a:t>
            </a:r>
            <a:r>
              <a:rPr lang="mr-IN" sz="2000" b="1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)</a:t>
            </a: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&gt; 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bpPlot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(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sig.sets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what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=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sig.sets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)</a:t>
            </a:r>
          </a:p>
          <a:p>
            <a:pPr marL="0" indent="0">
              <a:buNone/>
            </a:pPr>
            <a:endParaRPr lang="de-DE" sz="2000" dirty="0">
              <a:solidFill>
                <a:srgbClr val="292934"/>
              </a:solidFill>
              <a:latin typeface="American Typewriter"/>
              <a:cs typeface="American Typewriter"/>
            </a:endParaRPr>
          </a:p>
        </p:txBody>
      </p:sp>
      <p:sp>
        <p:nvSpPr>
          <p:cNvPr id="4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32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5607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Statistical </a:t>
            </a:r>
            <a:r>
              <a:rPr lang="de-DE" sz="3200" dirty="0" err="1"/>
              <a:t>significance</a:t>
            </a:r>
            <a:r>
              <a:rPr lang="de-DE" sz="3200" dirty="0"/>
              <a:t> </a:t>
            </a:r>
            <a:r>
              <a:rPr lang="de-DE" sz="2400" dirty="0"/>
              <a:t>(</a:t>
            </a:r>
            <a:r>
              <a:rPr lang="de-DE" sz="2400" dirty="0" err="1"/>
              <a:t>adjusted</a:t>
            </a:r>
            <a:r>
              <a:rPr lang="de-DE" sz="2400" dirty="0"/>
              <a:t> </a:t>
            </a:r>
            <a:r>
              <a:rPr lang="de-DE" sz="2400" i="1" dirty="0"/>
              <a:t>p</a:t>
            </a:r>
            <a:r>
              <a:rPr lang="de-DE" sz="2400" dirty="0"/>
              <a:t>-</a:t>
            </a:r>
            <a:r>
              <a:rPr lang="de-DE" sz="2400" dirty="0" err="1"/>
              <a:t>values</a:t>
            </a:r>
            <a:r>
              <a:rPr lang="de-DE" sz="2400" dirty="0"/>
              <a:t>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&gt;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sig.sets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&lt;-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 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evalNrSigSets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(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res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alpha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=0.05, </a:t>
            </a:r>
            <a:r>
              <a:rPr lang="de-DE" sz="2000" b="1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padj</a:t>
            </a:r>
            <a:r>
              <a:rPr lang="de-DE" sz="2000" b="1" dirty="0">
                <a:solidFill>
                  <a:srgbClr val="292934"/>
                </a:solidFill>
                <a:latin typeface="American Typewriter"/>
                <a:cs typeface="American Typewriter"/>
              </a:rPr>
              <a:t>=</a:t>
            </a:r>
            <a:r>
              <a:rPr lang="mr-IN" sz="2000" b="1" dirty="0">
                <a:latin typeface="American Typewriter"/>
                <a:cs typeface="American Typewriter"/>
              </a:rPr>
              <a:t>"</a:t>
            </a:r>
            <a:r>
              <a:rPr lang="de-DE" sz="2000" b="1" dirty="0">
                <a:latin typeface="American Typewriter"/>
                <a:cs typeface="American Typewriter"/>
              </a:rPr>
              <a:t>BH</a:t>
            </a:r>
            <a:r>
              <a:rPr lang="mr-IN" sz="2000" b="1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)</a:t>
            </a: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&gt; 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bpPlot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(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sig.sets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, </a:t>
            </a:r>
            <a:r>
              <a:rPr lang="de-DE" sz="2000" dirty="0" err="1">
                <a:solidFill>
                  <a:srgbClr val="292934"/>
                </a:solidFill>
                <a:latin typeface="American Typewriter"/>
                <a:cs typeface="American Typewriter"/>
              </a:rPr>
              <a:t>what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=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sig.sets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solidFill>
                  <a:srgbClr val="292934"/>
                </a:solidFill>
                <a:latin typeface="American Typewriter"/>
                <a:cs typeface="American Typewriter"/>
              </a:rPr>
              <a:t>)</a:t>
            </a:r>
          </a:p>
          <a:p>
            <a:pPr marL="0" indent="0">
              <a:buNone/>
            </a:pPr>
            <a:endParaRPr lang="de-DE" sz="2000" dirty="0">
              <a:solidFill>
                <a:srgbClr val="292934"/>
              </a:solidFill>
              <a:latin typeface="American Typewriter"/>
              <a:cs typeface="American Typewriter"/>
            </a:endParaRPr>
          </a:p>
        </p:txBody>
      </p:sp>
      <p:sp>
        <p:nvSpPr>
          <p:cNvPr id="4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33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82051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 err="1"/>
              <a:t>Application</a:t>
            </a:r>
            <a:r>
              <a:rPr lang="de-DE" sz="3200" dirty="0"/>
              <a:t> in a </a:t>
            </a:r>
            <a:r>
              <a:rPr lang="de-DE" sz="3200" dirty="0" err="1"/>
              <a:t>controlled</a:t>
            </a:r>
            <a:r>
              <a:rPr lang="de-DE" sz="3200" dirty="0"/>
              <a:t> </a:t>
            </a:r>
            <a:r>
              <a:rPr lang="de-DE" sz="3200" dirty="0" err="1"/>
              <a:t>setup</a:t>
            </a:r>
            <a:endParaRPr lang="de-DE" sz="3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0971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 err="1"/>
              <a:t>Golub</a:t>
            </a:r>
            <a:r>
              <a:rPr lang="de-DE" sz="1800" dirty="0"/>
              <a:t> et al. </a:t>
            </a:r>
            <a:r>
              <a:rPr lang="de-DE" sz="1800" dirty="0" err="1">
                <a:solidFill>
                  <a:srgbClr val="3366FF"/>
                </a:solidFill>
              </a:rPr>
              <a:t>Molecular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classification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of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cancer</a:t>
            </a:r>
            <a:r>
              <a:rPr lang="de-DE" sz="1800" dirty="0">
                <a:solidFill>
                  <a:srgbClr val="3366FF"/>
                </a:solidFill>
              </a:rPr>
              <a:t>: </a:t>
            </a:r>
            <a:r>
              <a:rPr lang="de-DE" sz="1800" dirty="0" err="1">
                <a:solidFill>
                  <a:srgbClr val="3366FF"/>
                </a:solidFill>
              </a:rPr>
              <a:t>class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discovery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and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class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prediction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by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gene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expression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monitoring</a:t>
            </a:r>
            <a:r>
              <a:rPr lang="de-DE" sz="1800" dirty="0"/>
              <a:t>. </a:t>
            </a:r>
            <a:r>
              <a:rPr lang="de-DE" sz="1800" i="1" dirty="0">
                <a:solidFill>
                  <a:schemeClr val="bg1">
                    <a:lumMod val="50000"/>
                  </a:schemeClr>
                </a:solidFill>
              </a:rPr>
              <a:t>Science</a:t>
            </a:r>
            <a:r>
              <a:rPr lang="de-DE" sz="1800" dirty="0">
                <a:solidFill>
                  <a:schemeClr val="bg1">
                    <a:lumMod val="50000"/>
                  </a:schemeClr>
                </a:solidFill>
              </a:rPr>
              <a:t>, 286(5439):531-7, 1999.</a:t>
            </a:r>
          </a:p>
          <a:p>
            <a:pPr marL="0" indent="0">
              <a:buNone/>
            </a:pPr>
            <a:endParaRPr lang="de-DE" sz="2200" dirty="0"/>
          </a:p>
          <a:p>
            <a:r>
              <a:rPr lang="de-DE" sz="2200" dirty="0"/>
              <a:t>Random sample </a:t>
            </a:r>
            <a:r>
              <a:rPr lang="de-DE" sz="2200" dirty="0" err="1"/>
              <a:t>labels</a:t>
            </a:r>
            <a:r>
              <a:rPr lang="de-DE" sz="2200" dirty="0"/>
              <a:t>:</a:t>
            </a:r>
          </a:p>
          <a:p>
            <a:pPr lvl="1"/>
            <a:r>
              <a:rPr lang="de-DE" dirty="0"/>
              <a:t>Shuffle sample </a:t>
            </a:r>
            <a:r>
              <a:rPr lang="de-DE" dirty="0" err="1"/>
              <a:t>labels</a:t>
            </a:r>
            <a:r>
              <a:rPr lang="de-DE" dirty="0"/>
              <a:t> (</a:t>
            </a:r>
            <a:r>
              <a:rPr lang="de-DE" dirty="0" err="1"/>
              <a:t>case</a:t>
            </a:r>
            <a:r>
              <a:rPr lang="de-DE" dirty="0"/>
              <a:t> vs. </a:t>
            </a:r>
            <a:r>
              <a:rPr lang="de-DE" dirty="0" err="1"/>
              <a:t>control</a:t>
            </a:r>
            <a:r>
              <a:rPr lang="de-DE" dirty="0"/>
              <a:t>) 1000x</a:t>
            </a:r>
          </a:p>
          <a:p>
            <a:pPr lvl="1"/>
            <a:r>
              <a:rPr lang="de-DE" dirty="0"/>
              <a:t>In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permutation</a:t>
            </a:r>
            <a:r>
              <a:rPr lang="de-DE" dirty="0"/>
              <a:t>: #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i="1" dirty="0"/>
              <a:t>p</a:t>
            </a:r>
            <a:r>
              <a:rPr lang="de-DE" dirty="0"/>
              <a:t> &lt; 0.05 (= type I </a:t>
            </a:r>
            <a:r>
              <a:rPr lang="de-DE" dirty="0" err="1"/>
              <a:t>error</a:t>
            </a:r>
            <a:r>
              <a:rPr lang="de-DE" dirty="0"/>
              <a:t> rate) </a:t>
            </a:r>
          </a:p>
          <a:p>
            <a:pPr marL="0" indent="0">
              <a:buNone/>
            </a:pPr>
            <a:endParaRPr lang="de-DE" sz="800" dirty="0"/>
          </a:p>
          <a:p>
            <a:pPr marL="0" indent="0">
              <a:buNone/>
            </a:pPr>
            <a:endParaRPr lang="de-DE" sz="800" dirty="0"/>
          </a:p>
          <a:p>
            <a:pPr marL="274320" lvl="1" indent="0">
              <a:buNone/>
            </a:pPr>
            <a:endParaRPr lang="de-DE" sz="2200" dirty="0"/>
          </a:p>
        </p:txBody>
      </p:sp>
      <p:sp>
        <p:nvSpPr>
          <p:cNvPr id="7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34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4553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3200" dirty="0"/>
              <a:t>Statistical</a:t>
            </a:r>
            <a:br>
              <a:rPr lang="de-DE" sz="3200" dirty="0"/>
            </a:br>
            <a:r>
              <a:rPr lang="de-DE" sz="3200" dirty="0"/>
              <a:t>   </a:t>
            </a:r>
            <a:r>
              <a:rPr lang="de-DE" sz="3200" dirty="0" err="1"/>
              <a:t>significance</a:t>
            </a:r>
            <a:r>
              <a:rPr lang="de-DE" sz="3200" dirty="0"/>
              <a:t> 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98914" y="1539527"/>
            <a:ext cx="21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</a:rPr>
              <a:t>(Type I </a:t>
            </a:r>
            <a:r>
              <a:rPr lang="de-DE" sz="2000" dirty="0" err="1">
                <a:solidFill>
                  <a:schemeClr val="tx2"/>
                </a:solidFill>
              </a:rPr>
              <a:t>error</a:t>
            </a:r>
            <a:r>
              <a:rPr lang="de-DE" sz="2000" dirty="0">
                <a:solidFill>
                  <a:schemeClr val="tx2"/>
                </a:solidFill>
              </a:rPr>
              <a:t> rate)</a:t>
            </a:r>
          </a:p>
        </p:txBody>
      </p:sp>
      <p:pic>
        <p:nvPicPr>
          <p:cNvPr id="3" name="Bild 2" descr="kegg_typeIerro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943" y="691909"/>
            <a:ext cx="6227999" cy="5768994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898768" y="4913107"/>
            <a:ext cx="6838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</a:rPr>
              <a:t>0.05</a:t>
            </a:r>
          </a:p>
        </p:txBody>
      </p:sp>
    </p:spTree>
    <p:extLst>
      <p:ext uri="{BB962C8B-B14F-4D97-AF65-F5344CB8AC3E}">
        <p14:creationId xmlns:p14="http://schemas.microsoft.com/office/powerpoint/2010/main" val="22560405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 err="1"/>
              <a:t>Application</a:t>
            </a:r>
            <a:r>
              <a:rPr lang="de-DE" sz="3200" dirty="0"/>
              <a:t> in a </a:t>
            </a:r>
            <a:r>
              <a:rPr lang="de-DE" sz="3200" dirty="0" err="1"/>
              <a:t>controlled</a:t>
            </a:r>
            <a:r>
              <a:rPr lang="de-DE" sz="3200" dirty="0"/>
              <a:t> </a:t>
            </a:r>
            <a:r>
              <a:rPr lang="de-DE" sz="3200" dirty="0" err="1"/>
              <a:t>setup</a:t>
            </a:r>
            <a:endParaRPr lang="de-DE" sz="3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0971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 err="1"/>
              <a:t>Golub</a:t>
            </a:r>
            <a:r>
              <a:rPr lang="de-DE" sz="1800" dirty="0"/>
              <a:t> et al. </a:t>
            </a:r>
            <a:r>
              <a:rPr lang="de-DE" sz="1800" dirty="0" err="1">
                <a:solidFill>
                  <a:srgbClr val="3366FF"/>
                </a:solidFill>
              </a:rPr>
              <a:t>Molecular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classification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of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cancer</a:t>
            </a:r>
            <a:r>
              <a:rPr lang="de-DE" sz="1800" dirty="0">
                <a:solidFill>
                  <a:srgbClr val="3366FF"/>
                </a:solidFill>
              </a:rPr>
              <a:t>: </a:t>
            </a:r>
            <a:r>
              <a:rPr lang="de-DE" sz="1800" dirty="0" err="1">
                <a:solidFill>
                  <a:srgbClr val="3366FF"/>
                </a:solidFill>
              </a:rPr>
              <a:t>class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discovery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and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class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prediction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by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gene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expression</a:t>
            </a:r>
            <a:r>
              <a:rPr lang="de-DE" sz="1800" dirty="0">
                <a:solidFill>
                  <a:srgbClr val="3366FF"/>
                </a:solidFill>
              </a:rPr>
              <a:t> </a:t>
            </a:r>
            <a:r>
              <a:rPr lang="de-DE" sz="1800" dirty="0" err="1">
                <a:solidFill>
                  <a:srgbClr val="3366FF"/>
                </a:solidFill>
              </a:rPr>
              <a:t>monitoring</a:t>
            </a:r>
            <a:r>
              <a:rPr lang="de-DE" sz="1800" dirty="0"/>
              <a:t>. </a:t>
            </a:r>
            <a:r>
              <a:rPr lang="de-DE" sz="1800" i="1" dirty="0">
                <a:solidFill>
                  <a:schemeClr val="bg1">
                    <a:lumMod val="50000"/>
                  </a:schemeClr>
                </a:solidFill>
              </a:rPr>
              <a:t>Science</a:t>
            </a:r>
            <a:r>
              <a:rPr lang="de-DE" sz="1800" dirty="0">
                <a:solidFill>
                  <a:schemeClr val="bg1">
                    <a:lumMod val="50000"/>
                  </a:schemeClr>
                </a:solidFill>
              </a:rPr>
              <a:t>, 286(5439):531-7, 1999.</a:t>
            </a:r>
          </a:p>
          <a:p>
            <a:pPr marL="0" indent="0">
              <a:buNone/>
            </a:pPr>
            <a:endParaRPr lang="de-DE" sz="2200" dirty="0"/>
          </a:p>
          <a:p>
            <a:r>
              <a:rPr lang="de-DE" sz="2200" dirty="0">
                <a:solidFill>
                  <a:schemeClr val="bg1">
                    <a:lumMod val="65000"/>
                  </a:schemeClr>
                </a:solidFill>
              </a:rPr>
              <a:t>Random sample </a:t>
            </a:r>
            <a:r>
              <a:rPr lang="de-DE" sz="2200" dirty="0" err="1">
                <a:solidFill>
                  <a:schemeClr val="bg1">
                    <a:lumMod val="65000"/>
                  </a:schemeClr>
                </a:solidFill>
              </a:rPr>
              <a:t>labels</a:t>
            </a:r>
            <a:r>
              <a:rPr lang="de-DE" sz="2200" dirty="0">
                <a:solidFill>
                  <a:schemeClr val="bg1">
                    <a:lumMod val="65000"/>
                  </a:schemeClr>
                </a:solidFill>
              </a:rPr>
              <a:t>:</a:t>
            </a:r>
          </a:p>
          <a:p>
            <a:pPr lvl="1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Shuffle sample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labels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(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case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vs.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control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) 1000x</a:t>
            </a:r>
          </a:p>
          <a:p>
            <a:pPr lvl="1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In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each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permutation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: #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gene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sets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with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i="1" dirty="0">
                <a:solidFill>
                  <a:schemeClr val="bg1">
                    <a:lumMod val="65000"/>
                  </a:schemeClr>
                </a:solidFill>
              </a:rPr>
              <a:t>p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&lt; 0.05 (= type I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error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rate) </a:t>
            </a:r>
          </a:p>
          <a:p>
            <a:pPr marL="0" indent="0">
              <a:buNone/>
            </a:pPr>
            <a:endParaRPr lang="de-DE" sz="800" dirty="0"/>
          </a:p>
          <a:p>
            <a:pPr marL="0" indent="0">
              <a:buNone/>
            </a:pPr>
            <a:endParaRPr lang="de-DE" sz="800" dirty="0"/>
          </a:p>
          <a:p>
            <a:r>
              <a:rPr lang="de-DE" sz="2200" dirty="0"/>
              <a:t>Random </a:t>
            </a:r>
            <a:r>
              <a:rPr lang="de-DE" sz="2200" dirty="0" err="1"/>
              <a:t>gene</a:t>
            </a:r>
            <a:r>
              <a:rPr lang="de-DE" sz="2200" dirty="0"/>
              <a:t> </a:t>
            </a:r>
            <a:r>
              <a:rPr lang="de-DE" sz="2200" dirty="0" err="1"/>
              <a:t>sets</a:t>
            </a:r>
            <a:r>
              <a:rPr lang="de-DE" sz="2200" dirty="0"/>
              <a:t>:</a:t>
            </a:r>
          </a:p>
          <a:p>
            <a:pPr lvl="1"/>
            <a:r>
              <a:rPr lang="de-DE" dirty="0"/>
              <a:t>100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i="1" dirty="0"/>
              <a:t>s</a:t>
            </a:r>
            <a:r>
              <a:rPr lang="de-DE" dirty="0"/>
              <a:t> in {5, 10, ... , 250, 500}</a:t>
            </a:r>
          </a:p>
          <a:p>
            <a:pPr lvl="1"/>
            <a:r>
              <a:rPr lang="de-DE" dirty="0"/>
              <a:t>Are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affected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? </a:t>
            </a:r>
          </a:p>
          <a:p>
            <a:pPr marL="274320" lvl="1" indent="0">
              <a:buNone/>
            </a:pPr>
            <a:endParaRPr lang="de-DE" sz="2200" dirty="0"/>
          </a:p>
        </p:txBody>
      </p:sp>
      <p:sp>
        <p:nvSpPr>
          <p:cNvPr id="7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36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4070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 descr="random_gs_size_robustnes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641" y="714999"/>
            <a:ext cx="6336000" cy="577137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3200" dirty="0"/>
              <a:t>Random</a:t>
            </a:r>
            <a:br>
              <a:rPr lang="de-DE" sz="3200" dirty="0"/>
            </a:br>
            <a:r>
              <a:rPr lang="de-DE" sz="3200" dirty="0"/>
              <a:t>   </a:t>
            </a:r>
            <a:r>
              <a:rPr lang="de-DE" sz="3200" dirty="0" err="1"/>
              <a:t>gene</a:t>
            </a:r>
            <a:r>
              <a:rPr lang="de-DE" sz="3200" dirty="0"/>
              <a:t> </a:t>
            </a:r>
            <a:r>
              <a:rPr lang="de-DE" sz="3200" dirty="0" err="1"/>
              <a:t>sets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6304954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 err="1"/>
              <a:t>Runtime</a:t>
            </a:r>
            <a:endParaRPr lang="de-DE" sz="3200" dirty="0"/>
          </a:p>
        </p:txBody>
      </p:sp>
      <p:pic>
        <p:nvPicPr>
          <p:cNvPr id="4" name="Bild 3" descr="sbea_go_geo2kegg_runtim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568" y="744451"/>
            <a:ext cx="6331213" cy="5760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2209032" y="4387338"/>
            <a:ext cx="864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10 sec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3436234" y="2891113"/>
            <a:ext cx="1493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 min 40 sec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436234" y="1350942"/>
            <a:ext cx="1621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15 min 40 sec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457200" y="6112029"/>
            <a:ext cx="2135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Intel Xeon </a:t>
            </a:r>
            <a:r>
              <a:rPr lang="fi-FI" dirty="0"/>
              <a:t>2.7 </a:t>
            </a:r>
            <a:r>
              <a:rPr lang="fi-FI" dirty="0" err="1"/>
              <a:t>GHz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52101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b="15656"/>
          <a:stretch/>
        </p:blipFill>
        <p:spPr>
          <a:xfrm>
            <a:off x="1268846" y="600362"/>
            <a:ext cx="6881735" cy="57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901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976649451"/>
              </p:ext>
            </p:extLst>
          </p:nvPr>
        </p:nvGraphicFramePr>
        <p:xfrm>
          <a:off x="517557" y="2135458"/>
          <a:ext cx="3544646" cy="12801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3795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80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69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784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Not</a:t>
                      </a:r>
                      <a:r>
                        <a:rPr lang="de-DE" baseline="0" dirty="0"/>
                        <a:t> DE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195">
                <a:tc>
                  <a:txBody>
                    <a:bodyPr/>
                    <a:lstStyle/>
                    <a:p>
                      <a:r>
                        <a:rPr lang="de-DE" b="1" dirty="0"/>
                        <a:t>In GS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m</a:t>
                      </a:r>
                      <a:r>
                        <a:rPr lang="de-DE" sz="2400" baseline="-25000" dirty="0"/>
                        <a:t>GD</a:t>
                      </a:r>
                      <a:endParaRPr lang="en-US" sz="2400" i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m</a:t>
                      </a:r>
                      <a:r>
                        <a:rPr lang="de-DE" sz="2400" baseline="-25000" dirty="0"/>
                        <a:t>GD</a:t>
                      </a:r>
                      <a:r>
                        <a:rPr lang="de-DE" sz="1600" baseline="0" dirty="0"/>
                        <a:t>c</a:t>
                      </a:r>
                      <a:endParaRPr lang="en-US" sz="1600" i="1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4195">
                <a:tc>
                  <a:txBody>
                    <a:bodyPr/>
                    <a:lstStyle/>
                    <a:p>
                      <a:r>
                        <a:rPr lang="de-DE" b="1" dirty="0"/>
                        <a:t>Not in GS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dirty="0"/>
                        <a:t>m</a:t>
                      </a:r>
                      <a:r>
                        <a:rPr lang="de-DE" sz="2400" baseline="-25000" dirty="0"/>
                        <a:t>G</a:t>
                      </a:r>
                      <a:r>
                        <a:rPr lang="de-DE" sz="1600" baseline="0" dirty="0"/>
                        <a:t>c</a:t>
                      </a:r>
                      <a:r>
                        <a:rPr lang="de-DE" sz="2400" baseline="-25000" dirty="0"/>
                        <a:t>D</a:t>
                      </a:r>
                      <a:endParaRPr lang="en-US" sz="1600" i="1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dirty="0"/>
                        <a:t>m</a:t>
                      </a:r>
                      <a:r>
                        <a:rPr lang="de-DE" sz="2400" baseline="-25000" dirty="0"/>
                        <a:t>G</a:t>
                      </a:r>
                      <a:r>
                        <a:rPr lang="de-DE" sz="1600" baseline="0" dirty="0"/>
                        <a:t>c</a:t>
                      </a:r>
                      <a:r>
                        <a:rPr lang="de-DE" sz="2400" baseline="-25000" dirty="0"/>
                        <a:t>D</a:t>
                      </a:r>
                      <a:r>
                        <a:rPr lang="de-DE" sz="1600" baseline="0" dirty="0"/>
                        <a:t>c</a:t>
                      </a:r>
                      <a:endParaRPr lang="en-US" sz="1600" i="1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164" y="4455572"/>
            <a:ext cx="4094730" cy="2160000"/>
          </a:xfrm>
          <a:prstGeom prst="rect">
            <a:avLst/>
          </a:prstGeom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54288" y="2619842"/>
            <a:ext cx="2619375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20"/>
          <p:cNvSpPr/>
          <p:nvPr/>
        </p:nvSpPr>
        <p:spPr>
          <a:xfrm>
            <a:off x="7261943" y="2642932"/>
            <a:ext cx="304800" cy="152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21"/>
          <p:cNvSpPr/>
          <p:nvPr/>
        </p:nvSpPr>
        <p:spPr>
          <a:xfrm>
            <a:off x="6892488" y="3305642"/>
            <a:ext cx="304800" cy="152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Rectangle 22"/>
          <p:cNvSpPr/>
          <p:nvPr/>
        </p:nvSpPr>
        <p:spPr>
          <a:xfrm>
            <a:off x="8111688" y="2883077"/>
            <a:ext cx="304800" cy="152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Rectangle 23"/>
          <p:cNvSpPr/>
          <p:nvPr/>
        </p:nvSpPr>
        <p:spPr>
          <a:xfrm>
            <a:off x="6610778" y="3686642"/>
            <a:ext cx="304800" cy="152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Rectangle 24"/>
          <p:cNvSpPr/>
          <p:nvPr/>
        </p:nvSpPr>
        <p:spPr>
          <a:xfrm>
            <a:off x="8340288" y="3534242"/>
            <a:ext cx="304800" cy="152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" name="Rectangle 25"/>
          <p:cNvSpPr/>
          <p:nvPr/>
        </p:nvSpPr>
        <p:spPr>
          <a:xfrm>
            <a:off x="7437433" y="4349352"/>
            <a:ext cx="304800" cy="152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14" name="Straight Arrow Connector 27"/>
          <p:cNvCxnSpPr>
            <a:stCxn id="9" idx="0"/>
            <a:endCxn id="8" idx="2"/>
          </p:cNvCxnSpPr>
          <p:nvPr/>
        </p:nvCxnSpPr>
        <p:spPr>
          <a:xfrm flipV="1">
            <a:off x="7044888" y="2795332"/>
            <a:ext cx="369455" cy="51031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29"/>
          <p:cNvCxnSpPr>
            <a:stCxn id="9" idx="3"/>
            <a:endCxn id="10" idx="1"/>
          </p:cNvCxnSpPr>
          <p:nvPr/>
        </p:nvCxnSpPr>
        <p:spPr>
          <a:xfrm flipV="1">
            <a:off x="7197288" y="2959277"/>
            <a:ext cx="914400" cy="422565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31"/>
          <p:cNvCxnSpPr>
            <a:stCxn id="9" idx="2"/>
            <a:endCxn id="11" idx="0"/>
          </p:cNvCxnSpPr>
          <p:nvPr/>
        </p:nvCxnSpPr>
        <p:spPr>
          <a:xfrm flipH="1">
            <a:off x="6763178" y="3458042"/>
            <a:ext cx="281710" cy="2286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33"/>
          <p:cNvCxnSpPr>
            <a:stCxn id="13" idx="0"/>
            <a:endCxn id="9" idx="2"/>
          </p:cNvCxnSpPr>
          <p:nvPr/>
        </p:nvCxnSpPr>
        <p:spPr>
          <a:xfrm flipH="1" flipV="1">
            <a:off x="7044888" y="3458042"/>
            <a:ext cx="544945" cy="89131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36"/>
          <p:cNvCxnSpPr>
            <a:stCxn id="13" idx="1"/>
            <a:endCxn id="11" idx="3"/>
          </p:cNvCxnSpPr>
          <p:nvPr/>
        </p:nvCxnSpPr>
        <p:spPr>
          <a:xfrm flipH="1" flipV="1">
            <a:off x="6915578" y="3762842"/>
            <a:ext cx="521855" cy="66271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/>
          <p:cNvSpPr txBox="1"/>
          <p:nvPr/>
        </p:nvSpPr>
        <p:spPr>
          <a:xfrm>
            <a:off x="517557" y="496455"/>
            <a:ext cx="7922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Khatri et al. </a:t>
            </a:r>
            <a:r>
              <a:rPr lang="en-US" dirty="0">
                <a:solidFill>
                  <a:srgbClr val="0070C0"/>
                </a:solidFill>
              </a:rPr>
              <a:t>Ten years of pathway analysis: current approaches and outstanding challenges.</a:t>
            </a:r>
            <a:r>
              <a:rPr lang="en-US" dirty="0"/>
              <a:t> </a:t>
            </a:r>
            <a:r>
              <a:rPr lang="en-US" i="1" dirty="0" err="1">
                <a:solidFill>
                  <a:schemeClr val="bg1">
                    <a:lumMod val="50000"/>
                  </a:schemeClr>
                </a:solidFill>
              </a:rPr>
              <a:t>PLoS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bg1">
                    <a:lumMod val="50000"/>
                  </a:schemeClr>
                </a:solidFill>
              </a:rPr>
              <a:t>Comput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bg1">
                    <a:lumMod val="50000"/>
                  </a:schemeClr>
                </a:solidFill>
              </a:rPr>
              <a:t>Biol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8(2):1002375, 2012.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17557" y="1411202"/>
            <a:ext cx="3544646" cy="646331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pPr algn="ctr"/>
            <a:r>
              <a:rPr lang="de-DE" b="1" dirty="0"/>
              <a:t>1st Generation </a:t>
            </a:r>
          </a:p>
          <a:p>
            <a:pPr algn="ctr"/>
            <a:r>
              <a:rPr lang="de-DE" dirty="0"/>
              <a:t>(</a:t>
            </a:r>
            <a:r>
              <a:rPr lang="de-DE" dirty="0" err="1"/>
              <a:t>overrepresentation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i="1" dirty="0"/>
              <a:t>de</a:t>
            </a:r>
            <a:r>
              <a:rPr lang="de-DE" dirty="0"/>
              <a:t> genes)</a:t>
            </a:r>
          </a:p>
        </p:txBody>
      </p:sp>
      <p:sp>
        <p:nvSpPr>
          <p:cNvPr id="20" name="Textfeld 19"/>
          <p:cNvSpPr txBox="1"/>
          <p:nvPr/>
        </p:nvSpPr>
        <p:spPr>
          <a:xfrm>
            <a:off x="1629164" y="3741076"/>
            <a:ext cx="4088269" cy="646331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rgbClr val="000000"/>
                </a:solidFill>
              </a:rPr>
              <a:t>2nd Generation </a:t>
            </a:r>
          </a:p>
          <a:p>
            <a:pPr algn="ctr"/>
            <a:r>
              <a:rPr lang="de-DE" dirty="0"/>
              <a:t>(</a:t>
            </a:r>
            <a:r>
              <a:rPr lang="de-DE" dirty="0" err="1"/>
              <a:t>functional</a:t>
            </a:r>
            <a:r>
              <a:rPr lang="de-DE" dirty="0"/>
              <a:t> 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err="1"/>
              <a:t>scoring</a:t>
            </a:r>
            <a:r>
              <a:rPr lang="de-DE" dirty="0"/>
              <a:t> on </a:t>
            </a:r>
            <a:r>
              <a:rPr lang="de-DE" i="1" dirty="0"/>
              <a:t>all</a:t>
            </a:r>
            <a:r>
              <a:rPr lang="de-DE" dirty="0"/>
              <a:t> genes)</a:t>
            </a:r>
            <a:endParaRPr lang="de-DE" i="1" dirty="0">
              <a:solidFill>
                <a:srgbClr val="000000"/>
              </a:solidFill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5319376" y="1812292"/>
            <a:ext cx="3525780" cy="646331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pPr algn="ctr"/>
            <a:r>
              <a:rPr lang="de-DE" b="1" dirty="0">
                <a:solidFill>
                  <a:srgbClr val="000000"/>
                </a:solidFill>
              </a:rPr>
              <a:t>3rd Generation </a:t>
            </a:r>
          </a:p>
          <a:p>
            <a:pPr algn="ctr"/>
            <a:r>
              <a:rPr lang="de-DE" dirty="0"/>
              <a:t>(</a:t>
            </a:r>
            <a:r>
              <a:rPr lang="de-DE" dirty="0" err="1"/>
              <a:t>integration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network</a:t>
            </a:r>
            <a:r>
              <a:rPr lang="de-DE" dirty="0"/>
              <a:t> </a:t>
            </a:r>
            <a:r>
              <a:rPr lang="de-DE" dirty="0" err="1"/>
              <a:t>topology</a:t>
            </a:r>
            <a:r>
              <a:rPr lang="de-DE" dirty="0"/>
              <a:t>)</a:t>
            </a:r>
            <a:endParaRPr lang="de-DE" i="1" dirty="0">
              <a:solidFill>
                <a:srgbClr val="000000"/>
              </a:solidFill>
            </a:endParaRPr>
          </a:p>
        </p:txBody>
      </p:sp>
      <p:sp>
        <p:nvSpPr>
          <p:cNvPr id="22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4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2325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580"/>
            <a:ext cx="9144000" cy="654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4842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457199" y="1600200"/>
            <a:ext cx="8409709" cy="4876800"/>
          </a:xfrm>
        </p:spPr>
        <p:txBody>
          <a:bodyPr>
            <a:normAutofit/>
          </a:bodyPr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sz="2200" dirty="0">
              <a:latin typeface="Wingdings"/>
              <a:ea typeface="Wingdings"/>
              <a:cs typeface="Wingdings"/>
              <a:sym typeface="Wingdings"/>
            </a:endParaRPr>
          </a:p>
          <a:p>
            <a:pPr marL="0" indent="0">
              <a:buNone/>
            </a:pPr>
            <a:r>
              <a:rPr lang="de-DE" sz="2200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de-DE" sz="2200" dirty="0">
                <a:sym typeface="Wingdings"/>
              </a:rPr>
              <a:t> </a:t>
            </a:r>
            <a:r>
              <a:rPr lang="de-DE" sz="2200" dirty="0" err="1"/>
              <a:t>Theoretical</a:t>
            </a:r>
            <a:r>
              <a:rPr lang="de-DE" sz="2200" dirty="0"/>
              <a:t> </a:t>
            </a:r>
            <a:r>
              <a:rPr lang="de-DE" sz="2200" dirty="0" err="1"/>
              <a:t>optimum</a:t>
            </a:r>
            <a:r>
              <a:rPr lang="de-DE" sz="2200" dirty="0"/>
              <a:t>  </a:t>
            </a:r>
            <a:r>
              <a:rPr lang="de-DE" sz="2200" b="1" i="1" dirty="0" err="1"/>
              <a:t>X</a:t>
            </a:r>
            <a:r>
              <a:rPr lang="de-DE" sz="2200" b="1" i="1" baseline="-25000" dirty="0" err="1"/>
              <a:t>opt</a:t>
            </a:r>
            <a:r>
              <a:rPr lang="de-DE" sz="2200" b="1" i="1" baseline="-25000" dirty="0"/>
              <a:t> </a:t>
            </a:r>
            <a:r>
              <a:rPr lang="de-DE" sz="2200" dirty="0"/>
              <a:t> :</a:t>
            </a:r>
          </a:p>
          <a:p>
            <a:pPr marL="457200" lvl="1" indent="0">
              <a:buNone/>
            </a:pPr>
            <a:r>
              <a:rPr lang="de-DE" sz="2000" dirty="0"/>
              <a:t>GSEA </a:t>
            </a:r>
            <a:r>
              <a:rPr lang="de-DE" sz="2000" dirty="0" err="1"/>
              <a:t>ranking</a:t>
            </a:r>
            <a:r>
              <a:rPr lang="de-DE" sz="2000" dirty="0"/>
              <a:t>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identical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MalaCards</a:t>
            </a:r>
            <a:r>
              <a:rPr lang="de-DE" sz="2000" dirty="0"/>
              <a:t> </a:t>
            </a:r>
            <a:r>
              <a:rPr lang="de-DE" sz="2000" dirty="0" err="1"/>
              <a:t>ranking</a:t>
            </a:r>
            <a:endParaRPr lang="de-DE" sz="2000" dirty="0"/>
          </a:p>
          <a:p>
            <a:pPr marL="457200" lvl="1" indent="0">
              <a:buNone/>
            </a:pPr>
            <a:endParaRPr lang="de-DE" sz="2000" dirty="0"/>
          </a:p>
          <a:p>
            <a:pPr marL="0" indent="0">
              <a:buNone/>
            </a:pPr>
            <a:r>
              <a:rPr lang="de-DE" sz="2200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de-DE" sz="2200" dirty="0">
                <a:sym typeface="Wingdings"/>
              </a:rPr>
              <a:t> Ratio </a:t>
            </a:r>
            <a:r>
              <a:rPr lang="de-DE" sz="2200" b="1" i="1" dirty="0"/>
              <a:t>X</a:t>
            </a:r>
            <a:r>
              <a:rPr lang="de-DE" sz="2200" dirty="0"/>
              <a:t> /  </a:t>
            </a:r>
            <a:r>
              <a:rPr lang="de-DE" sz="2200" b="1" i="1" dirty="0" err="1"/>
              <a:t>X</a:t>
            </a:r>
            <a:r>
              <a:rPr lang="de-DE" sz="2200" b="1" i="1" baseline="-25000" dirty="0" err="1"/>
              <a:t>Opt</a:t>
            </a:r>
            <a:r>
              <a:rPr lang="de-DE" sz="2200" b="1" i="1" baseline="-25000" dirty="0"/>
              <a:t>  </a:t>
            </a:r>
            <a:r>
              <a:rPr lang="de-DE" sz="2200" dirty="0"/>
              <a:t>:</a:t>
            </a:r>
            <a:endParaRPr lang="de-DE" sz="2200" b="1" i="1" baseline="-25000" dirty="0"/>
          </a:p>
          <a:p>
            <a:pPr marL="457200" lvl="1" indent="0">
              <a:buNone/>
            </a:pPr>
            <a:r>
              <a:rPr lang="de-DE" sz="2000" dirty="0" err="1"/>
              <a:t>Comparison</a:t>
            </a:r>
            <a:r>
              <a:rPr lang="de-DE" sz="2000" dirty="0"/>
              <a:t> </a:t>
            </a:r>
            <a:r>
              <a:rPr lang="de-DE" sz="2000" dirty="0" err="1"/>
              <a:t>between</a:t>
            </a:r>
            <a:r>
              <a:rPr lang="de-DE" sz="2000" dirty="0"/>
              <a:t> </a:t>
            </a:r>
            <a:r>
              <a:rPr lang="de-DE" sz="2000" dirty="0" err="1"/>
              <a:t>datasets</a:t>
            </a:r>
            <a:r>
              <a:rPr lang="de-DE" sz="2000" dirty="0"/>
              <a:t> (</a:t>
            </a:r>
            <a:r>
              <a:rPr lang="de-DE" sz="2000" i="1" dirty="0" err="1"/>
              <a:t>MalaCards</a:t>
            </a:r>
            <a:r>
              <a:rPr lang="de-DE" sz="2000" i="1" dirty="0"/>
              <a:t> </a:t>
            </a:r>
            <a:r>
              <a:rPr lang="de-DE" sz="2000" i="1" dirty="0" err="1"/>
              <a:t>scores</a:t>
            </a:r>
            <a:r>
              <a:rPr lang="de-DE" sz="2000" i="1" dirty="0"/>
              <a:t> </a:t>
            </a:r>
            <a:r>
              <a:rPr lang="de-DE" sz="2000" i="1" dirty="0" err="1"/>
              <a:t>scale</a:t>
            </a:r>
            <a:r>
              <a:rPr lang="de-DE" sz="2000" i="1" dirty="0"/>
              <a:t> </a:t>
            </a:r>
            <a:r>
              <a:rPr lang="de-DE" sz="2000" i="1" dirty="0" err="1"/>
              <a:t>differently</a:t>
            </a:r>
            <a:r>
              <a:rPr lang="de-DE" sz="2000" i="1" dirty="0"/>
              <a:t>!</a:t>
            </a:r>
            <a:r>
              <a:rPr lang="de-DE" sz="2000" dirty="0"/>
              <a:t>)</a:t>
            </a:r>
          </a:p>
          <a:p>
            <a:pPr marL="57150" indent="0">
              <a:buNone/>
            </a:pPr>
            <a:endParaRPr lang="de-DE" sz="2400" dirty="0"/>
          </a:p>
        </p:txBody>
      </p:sp>
      <p:sp>
        <p:nvSpPr>
          <p:cNvPr id="17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41</a:t>
            </a:fld>
            <a:endParaRPr lang="de-DE" sz="1200" b="0" dirty="0">
              <a:solidFill>
                <a:schemeClr val="tx1"/>
              </a:solidFill>
            </a:endParaRPr>
          </a:p>
        </p:txBody>
      </p:sp>
      <p:sp>
        <p:nvSpPr>
          <p:cNvPr id="19" name="Titel 16"/>
          <p:cNvSpPr>
            <a:spLocks noGrp="1"/>
          </p:cNvSpPr>
          <p:nvPr>
            <p:ph type="title"/>
          </p:nvPr>
        </p:nvSpPr>
        <p:spPr>
          <a:xfrm>
            <a:off x="457200" y="376275"/>
            <a:ext cx="8229600" cy="990600"/>
          </a:xfrm>
        </p:spPr>
        <p:txBody>
          <a:bodyPr>
            <a:normAutofit/>
          </a:bodyPr>
          <a:lstStyle/>
          <a:p>
            <a:r>
              <a:rPr lang="de-DE" sz="3200" dirty="0" err="1"/>
              <a:t>Similarity</a:t>
            </a:r>
            <a:r>
              <a:rPr lang="de-DE" sz="3200" dirty="0"/>
              <a:t> </a:t>
            </a:r>
            <a:r>
              <a:rPr lang="de-DE" sz="3200" dirty="0" err="1"/>
              <a:t>between</a:t>
            </a:r>
            <a:r>
              <a:rPr lang="de-DE" sz="3200" dirty="0"/>
              <a:t> GSEA &amp; </a:t>
            </a:r>
            <a:r>
              <a:rPr lang="de-DE" sz="3200" dirty="0" err="1"/>
              <a:t>MalaCards</a:t>
            </a:r>
            <a:r>
              <a:rPr lang="de-DE" sz="3200" dirty="0"/>
              <a:t> </a:t>
            </a:r>
            <a:r>
              <a:rPr lang="de-DE" sz="3200" dirty="0" err="1"/>
              <a:t>ranking</a:t>
            </a:r>
            <a:endParaRPr lang="de-DE" sz="3200" dirty="0"/>
          </a:p>
        </p:txBody>
      </p:sp>
      <p:sp>
        <p:nvSpPr>
          <p:cNvPr id="20" name="Oval 19"/>
          <p:cNvSpPr/>
          <p:nvPr/>
        </p:nvSpPr>
        <p:spPr>
          <a:xfrm>
            <a:off x="4783788" y="1481373"/>
            <a:ext cx="778066" cy="65907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extfeld 20"/>
          <p:cNvSpPr txBox="1"/>
          <p:nvPr/>
        </p:nvSpPr>
        <p:spPr>
          <a:xfrm>
            <a:off x="3585250" y="1424600"/>
            <a:ext cx="298030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 </a:t>
            </a:r>
            <a:r>
              <a:rPr lang="de-DE" sz="3200" dirty="0" err="1"/>
              <a:t>Σ</a:t>
            </a:r>
            <a:r>
              <a:rPr lang="de-DE" sz="2400" dirty="0"/>
              <a:t>   </a:t>
            </a:r>
            <a:r>
              <a:rPr lang="de-DE" sz="2400" i="1" dirty="0" err="1"/>
              <a:t>w</a:t>
            </a:r>
            <a:r>
              <a:rPr lang="de-DE" sz="2400" dirty="0"/>
              <a:t>(</a:t>
            </a:r>
            <a:r>
              <a:rPr lang="de-DE" sz="2400" i="1" dirty="0"/>
              <a:t>i</a:t>
            </a:r>
            <a:r>
              <a:rPr lang="de-DE" sz="2400" dirty="0"/>
              <a:t>)</a:t>
            </a:r>
            <a:r>
              <a:rPr lang="de-DE" sz="2400" i="1" dirty="0"/>
              <a:t> </a:t>
            </a:r>
            <a:r>
              <a:rPr lang="de-DE" sz="2400" i="1" dirty="0" err="1"/>
              <a:t>S</a:t>
            </a:r>
            <a:r>
              <a:rPr lang="de-DE" sz="2400" i="1" baseline="-25000" dirty="0" err="1"/>
              <a:t>d</a:t>
            </a:r>
            <a:r>
              <a:rPr lang="de-DE" sz="2400" dirty="0"/>
              <a:t>(</a:t>
            </a:r>
            <a:r>
              <a:rPr lang="de-DE" sz="2400" i="1" dirty="0"/>
              <a:t>i</a:t>
            </a:r>
            <a:r>
              <a:rPr lang="de-DE" sz="2400" dirty="0"/>
              <a:t>)     =  </a:t>
            </a:r>
            <a:r>
              <a:rPr lang="de-DE" sz="2400" b="1" i="1" dirty="0"/>
              <a:t>X</a:t>
            </a:r>
            <a:r>
              <a:rPr lang="de-DE" sz="2400" dirty="0"/>
              <a:t>  </a:t>
            </a:r>
          </a:p>
        </p:txBody>
      </p:sp>
      <p:sp>
        <p:nvSpPr>
          <p:cNvPr id="22" name="Oval 21"/>
          <p:cNvSpPr/>
          <p:nvPr/>
        </p:nvSpPr>
        <p:spPr>
          <a:xfrm>
            <a:off x="3630748" y="1511038"/>
            <a:ext cx="498399" cy="48225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Oval 22"/>
          <p:cNvSpPr/>
          <p:nvPr/>
        </p:nvSpPr>
        <p:spPr>
          <a:xfrm>
            <a:off x="4176009" y="1481373"/>
            <a:ext cx="619324" cy="65907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 Verbindung mit Pfeil 23"/>
          <p:cNvCxnSpPr>
            <a:stCxn id="22" idx="2"/>
          </p:cNvCxnSpPr>
          <p:nvPr/>
        </p:nvCxnSpPr>
        <p:spPr>
          <a:xfrm flipH="1" flipV="1">
            <a:off x="3196661" y="1687863"/>
            <a:ext cx="434087" cy="643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23" idx="3"/>
          </p:cNvCxnSpPr>
          <p:nvPr/>
        </p:nvCxnSpPr>
        <p:spPr>
          <a:xfrm flipH="1">
            <a:off x="2905899" y="2043929"/>
            <a:ext cx="1360808" cy="4035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20" idx="5"/>
          </p:cNvCxnSpPr>
          <p:nvPr/>
        </p:nvCxnSpPr>
        <p:spPr>
          <a:xfrm>
            <a:off x="5447909" y="2043929"/>
            <a:ext cx="468989" cy="4035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/>
          <p:cNvSpPr txBox="1"/>
          <p:nvPr/>
        </p:nvSpPr>
        <p:spPr>
          <a:xfrm>
            <a:off x="641920" y="1489606"/>
            <a:ext cx="2782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 err="1"/>
              <a:t>Sum</a:t>
            </a:r>
            <a:r>
              <a:rPr lang="de-DE" i="1" dirty="0"/>
              <a:t> </a:t>
            </a:r>
            <a:r>
              <a:rPr lang="de-DE" i="1" dirty="0" err="1"/>
              <a:t>over</a:t>
            </a:r>
            <a:r>
              <a:rPr lang="de-DE" i="1" dirty="0"/>
              <a:t> all </a:t>
            </a:r>
            <a:r>
              <a:rPr lang="de-DE" i="1" dirty="0" err="1"/>
              <a:t>gene</a:t>
            </a:r>
            <a:r>
              <a:rPr lang="de-DE" i="1" dirty="0"/>
              <a:t> </a:t>
            </a:r>
            <a:r>
              <a:rPr lang="de-DE" i="1" dirty="0" err="1"/>
              <a:t>sets</a:t>
            </a:r>
            <a:endParaRPr lang="de-DE" i="1" dirty="0"/>
          </a:p>
        </p:txBody>
      </p:sp>
      <p:sp>
        <p:nvSpPr>
          <p:cNvPr id="28" name="Textfeld 27"/>
          <p:cNvSpPr txBox="1"/>
          <p:nvPr/>
        </p:nvSpPr>
        <p:spPr>
          <a:xfrm>
            <a:off x="4779827" y="2447459"/>
            <a:ext cx="4087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 err="1"/>
              <a:t>Relevance</a:t>
            </a:r>
            <a:r>
              <a:rPr lang="de-DE" i="1" dirty="0"/>
              <a:t> score </a:t>
            </a:r>
            <a:r>
              <a:rPr lang="de-DE" dirty="0"/>
              <a:t>(</a:t>
            </a:r>
            <a:r>
              <a:rPr lang="de-DE" dirty="0" err="1"/>
              <a:t>MalaCards</a:t>
            </a:r>
            <a:r>
              <a:rPr lang="de-DE" dirty="0"/>
              <a:t> </a:t>
            </a:r>
            <a:r>
              <a:rPr lang="de-DE" dirty="0" err="1"/>
              <a:t>ranking</a:t>
            </a:r>
            <a:r>
              <a:rPr lang="de-DE" dirty="0"/>
              <a:t>)</a:t>
            </a:r>
            <a:endParaRPr lang="de-DE" i="1" dirty="0"/>
          </a:p>
        </p:txBody>
      </p:sp>
      <p:sp>
        <p:nvSpPr>
          <p:cNvPr id="29" name="Textfeld 28"/>
          <p:cNvSpPr txBox="1"/>
          <p:nvPr/>
        </p:nvSpPr>
        <p:spPr>
          <a:xfrm>
            <a:off x="868653" y="2447282"/>
            <a:ext cx="2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 err="1"/>
              <a:t>Weight</a:t>
            </a:r>
            <a:r>
              <a:rPr lang="de-DE" i="1" dirty="0"/>
              <a:t> </a:t>
            </a:r>
            <a:r>
              <a:rPr lang="de-DE" dirty="0"/>
              <a:t>(GSEA </a:t>
            </a:r>
            <a:r>
              <a:rPr lang="de-DE" dirty="0" err="1"/>
              <a:t>ranking</a:t>
            </a:r>
            <a:r>
              <a:rPr lang="de-DE" dirty="0"/>
              <a:t>)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208130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420CF1C-40A9-F44E-A81E-DB73B42DC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1247"/>
            <a:ext cx="9144000" cy="62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22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workfl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570" y="49869"/>
            <a:ext cx="6993603" cy="680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967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 err="1"/>
              <a:t>Currently</a:t>
            </a:r>
            <a:r>
              <a:rPr lang="de-DE" sz="3200" dirty="0"/>
              <a:t> </a:t>
            </a:r>
            <a:r>
              <a:rPr lang="de-DE" sz="3200" dirty="0" err="1"/>
              <a:t>available</a:t>
            </a:r>
            <a:r>
              <a:rPr lang="de-DE" sz="3200" dirty="0"/>
              <a:t> </a:t>
            </a:r>
            <a:r>
              <a:rPr lang="de-DE" sz="3200" dirty="0" err="1"/>
              <a:t>methods</a:t>
            </a:r>
            <a:endParaRPr lang="de-DE" sz="3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&gt;  </a:t>
            </a:r>
            <a:r>
              <a:rPr lang="de-DE" sz="2000" i="1" dirty="0" err="1">
                <a:solidFill>
                  <a:srgbClr val="558ED5"/>
                </a:solidFill>
                <a:latin typeface="American Typewriter"/>
                <a:cs typeface="American Typewriter"/>
              </a:rPr>
              <a:t>EnrichmentBrowser</a:t>
            </a:r>
            <a:r>
              <a:rPr lang="de-DE" sz="2000" dirty="0">
                <a:latin typeface="American Typewriter"/>
                <a:cs typeface="American Typewriter"/>
              </a:rPr>
              <a:t>::</a:t>
            </a:r>
            <a:r>
              <a:rPr lang="de-DE" sz="2000" dirty="0" err="1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sbeaMethods</a:t>
            </a:r>
            <a:r>
              <a:rPr lang="de-DE" sz="2000" dirty="0">
                <a:solidFill>
                  <a:schemeClr val="tx2">
                    <a:lumMod val="75000"/>
                  </a:schemeClr>
                </a:solidFill>
                <a:latin typeface="American Typewriter"/>
                <a:cs typeface="American Typewriter"/>
              </a:rPr>
              <a:t>()</a:t>
            </a: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  [1]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ora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safe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gsea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samgs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ebm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  [6]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mgsa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gsa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padog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globaltest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roast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[11]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camera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gsva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&gt;  </a:t>
            </a:r>
            <a:r>
              <a:rPr lang="de-DE" sz="2000" i="1" dirty="0" err="1">
                <a:solidFill>
                  <a:srgbClr val="558ED5"/>
                </a:solidFill>
                <a:latin typeface="American Typewriter"/>
                <a:cs typeface="American Typewriter"/>
              </a:rPr>
              <a:t>EnrichmentBrowser</a:t>
            </a:r>
            <a:r>
              <a:rPr lang="de-DE" sz="2000" dirty="0">
                <a:latin typeface="American Typewriter"/>
                <a:cs typeface="American Typewriter"/>
              </a:rPr>
              <a:t>::</a:t>
            </a:r>
            <a:r>
              <a:rPr lang="de-DE" sz="2000" dirty="0" err="1">
                <a:solidFill>
                  <a:srgbClr val="A53926"/>
                </a:solidFill>
                <a:latin typeface="American Typewriter"/>
                <a:cs typeface="American Typewriter"/>
              </a:rPr>
              <a:t>nbeaMethods</a:t>
            </a:r>
            <a:r>
              <a:rPr lang="de-DE" sz="2000" dirty="0">
                <a:solidFill>
                  <a:srgbClr val="A53926"/>
                </a:solidFill>
                <a:latin typeface="American Typewriter"/>
                <a:cs typeface="American Typewriter"/>
              </a:rPr>
              <a:t>()</a:t>
            </a: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  [1]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ggea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spia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pathnet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degraph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 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topogsa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endParaRPr lang="de-DE" sz="2000" dirty="0">
              <a:latin typeface="American Typewriter"/>
              <a:cs typeface="American Typewriter"/>
            </a:endParaRPr>
          </a:p>
          <a:p>
            <a:pPr marL="0" indent="0">
              <a:buNone/>
            </a:pPr>
            <a:r>
              <a:rPr lang="de-DE" sz="2000" dirty="0">
                <a:latin typeface="American Typewriter"/>
                <a:cs typeface="American Typewriter"/>
              </a:rPr>
              <a:t>  [6]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ganpa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cepa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    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netgsa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 err="1">
                <a:latin typeface="American Typewriter"/>
                <a:cs typeface="American Typewriter"/>
              </a:rPr>
              <a:t>nea</a:t>
            </a:r>
            <a:r>
              <a:rPr lang="mr-IN" sz="2000" dirty="0">
                <a:latin typeface="American Typewriter"/>
                <a:cs typeface="American Typewriter"/>
              </a:rPr>
              <a:t>"</a:t>
            </a:r>
            <a:r>
              <a:rPr lang="de-DE" sz="2000" dirty="0">
                <a:latin typeface="American Typewriter"/>
                <a:cs typeface="American Typewriter"/>
              </a:rPr>
              <a:t>		</a:t>
            </a:r>
          </a:p>
        </p:txBody>
      </p:sp>
      <p:sp>
        <p:nvSpPr>
          <p:cNvPr id="4" name="Foliennummernplatzhalter 7"/>
          <p:cNvSpPr txBox="1">
            <a:spLocks/>
          </p:cNvSpPr>
          <p:nvPr/>
        </p:nvSpPr>
        <p:spPr>
          <a:xfrm>
            <a:off x="6553200" y="64140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7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503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 err="1"/>
              <a:t>Enrichment</a:t>
            </a:r>
            <a:r>
              <a:rPr lang="de-DE" sz="3200" dirty="0"/>
              <a:t> </a:t>
            </a:r>
            <a:r>
              <a:rPr lang="de-DE" sz="3200" dirty="0" err="1"/>
              <a:t>analysis</a:t>
            </a:r>
            <a:r>
              <a:rPr lang="de-DE" sz="3200" dirty="0"/>
              <a:t> in </a:t>
            </a:r>
            <a:r>
              <a:rPr lang="de-DE" sz="3200" dirty="0" err="1"/>
              <a:t>practice</a:t>
            </a:r>
            <a:endParaRPr lang="de-DE" sz="3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200" dirty="0"/>
              <a:t>GO/KEGG </a:t>
            </a:r>
            <a:r>
              <a:rPr lang="de-DE" sz="2200" dirty="0" err="1"/>
              <a:t>overrepresentation</a:t>
            </a:r>
            <a:endParaRPr lang="de-DE" sz="2200" dirty="0"/>
          </a:p>
          <a:p>
            <a:pPr marL="0" indent="0">
              <a:buNone/>
            </a:pPr>
            <a:endParaRPr lang="de-DE" sz="800" dirty="0"/>
          </a:p>
          <a:p>
            <a:r>
              <a:rPr lang="de-DE" sz="2200" dirty="0" err="1"/>
              <a:t>Dozens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methods</a:t>
            </a:r>
            <a:r>
              <a:rPr lang="de-DE" sz="2200" dirty="0"/>
              <a:t> </a:t>
            </a:r>
            <a:r>
              <a:rPr lang="de-DE" sz="2200" dirty="0" err="1"/>
              <a:t>published</a:t>
            </a:r>
            <a:r>
              <a:rPr lang="de-DE" sz="2200" dirty="0"/>
              <a:t>, </a:t>
            </a:r>
            <a:r>
              <a:rPr lang="de-DE" sz="2200" dirty="0" err="1"/>
              <a:t>partly</a:t>
            </a:r>
            <a:r>
              <a:rPr lang="de-DE" sz="2200" dirty="0"/>
              <a:t> </a:t>
            </a:r>
            <a:r>
              <a:rPr lang="de-DE" sz="2200" dirty="0" err="1"/>
              <a:t>available</a:t>
            </a:r>
            <a:r>
              <a:rPr lang="de-DE" sz="2200" dirty="0"/>
              <a:t> (in </a:t>
            </a:r>
            <a:r>
              <a:rPr lang="de-DE" sz="2200" dirty="0" err="1"/>
              <a:t>BioC</a:t>
            </a:r>
            <a:r>
              <a:rPr lang="de-DE" sz="2200" dirty="0"/>
              <a:t>)</a:t>
            </a:r>
          </a:p>
          <a:p>
            <a:r>
              <a:rPr lang="de-DE" sz="2200" dirty="0"/>
              <a:t>Development </a:t>
            </a:r>
            <a:r>
              <a:rPr lang="de-DE" sz="2200" dirty="0" err="1"/>
              <a:t>of</a:t>
            </a:r>
            <a:r>
              <a:rPr lang="de-DE" sz="2200" dirty="0"/>
              <a:t> additional </a:t>
            </a:r>
            <a:r>
              <a:rPr lang="de-DE" sz="2200" dirty="0" err="1"/>
              <a:t>methods</a:t>
            </a:r>
            <a:r>
              <a:rPr lang="de-DE" sz="2200" dirty="0"/>
              <a:t> </a:t>
            </a:r>
            <a:r>
              <a:rPr lang="de-DE" sz="2200" dirty="0" err="1"/>
              <a:t>ongoing</a:t>
            </a:r>
            <a:endParaRPr lang="de-DE" sz="2200" dirty="0"/>
          </a:p>
          <a:p>
            <a:pPr marL="0" indent="0">
              <a:buNone/>
            </a:pPr>
            <a:endParaRPr lang="de-DE" sz="800" dirty="0"/>
          </a:p>
          <a:p>
            <a:r>
              <a:rPr lang="de-DE" sz="2200" dirty="0"/>
              <a:t>Lack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standards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</a:t>
            </a:r>
            <a:r>
              <a:rPr lang="de-DE" sz="2200" dirty="0" err="1"/>
              <a:t>method</a:t>
            </a:r>
            <a:r>
              <a:rPr lang="de-DE" sz="2200" dirty="0"/>
              <a:t> </a:t>
            </a:r>
            <a:r>
              <a:rPr lang="de-DE" sz="2200" dirty="0" err="1"/>
              <a:t>evaluation</a:t>
            </a:r>
            <a:endParaRPr lang="de-DE" sz="2200" dirty="0"/>
          </a:p>
          <a:p>
            <a:pPr lvl="1"/>
            <a:r>
              <a:rPr lang="de-DE" dirty="0" err="1"/>
              <a:t>No</a:t>
            </a:r>
            <a:r>
              <a:rPr lang="de-DE" dirty="0"/>
              <a:t> „</a:t>
            </a:r>
            <a:r>
              <a:rPr lang="de-DE" dirty="0" err="1"/>
              <a:t>best</a:t>
            </a:r>
            <a:r>
              <a:rPr lang="de-DE" dirty="0"/>
              <a:t>“ </a:t>
            </a:r>
            <a:r>
              <a:rPr lang="de-DE" dirty="0" err="1"/>
              <a:t>method</a:t>
            </a:r>
            <a:endParaRPr lang="de-DE" dirty="0"/>
          </a:p>
          <a:p>
            <a:pPr lvl="1"/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never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compared</a:t>
            </a:r>
            <a:r>
              <a:rPr lang="de-DE" dirty="0"/>
              <a:t> </a:t>
            </a:r>
            <a:r>
              <a:rPr lang="de-DE" dirty="0" err="1"/>
              <a:t>consistently</a:t>
            </a:r>
            <a:endParaRPr lang="de-DE" dirty="0"/>
          </a:p>
          <a:p>
            <a:pPr lvl="1"/>
            <a:endParaRPr lang="de-DE" sz="2200" dirty="0"/>
          </a:p>
          <a:p>
            <a:pPr marL="57150" indent="0">
              <a:buNone/>
            </a:pPr>
            <a:endParaRPr lang="de-DE" sz="2600" dirty="0"/>
          </a:p>
        </p:txBody>
      </p:sp>
      <p:sp>
        <p:nvSpPr>
          <p:cNvPr id="7" name="Foliennummernplatzhalter 7"/>
          <p:cNvSpPr txBox="1">
            <a:spLocks/>
          </p:cNvSpPr>
          <p:nvPr/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4572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74A41CC-DFBB-D44D-8770-475179CE1C90}" type="slidenum">
              <a:rPr lang="de-DE" sz="1200" b="0" smtClean="0">
                <a:solidFill>
                  <a:schemeClr val="tx1"/>
                </a:solidFill>
              </a:rPr>
              <a:pPr algn="r"/>
              <a:t>8</a:t>
            </a:fld>
            <a:endParaRPr lang="de-DE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728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73E25B-D059-4742-BBAE-7527345BC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076"/>
            <a:ext cx="9144000" cy="622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2395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larheit">
  <a:themeElements>
    <a:clrScheme name="Klarheit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larhei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Klarheit.thmx</Template>
  <TotalTime>1227</TotalTime>
  <Words>1524</Words>
  <Application>Microsoft Macintosh PowerPoint</Application>
  <PresentationFormat>On-screen Show (4:3)</PresentationFormat>
  <Paragraphs>339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American Typewriter</vt:lpstr>
      <vt:lpstr>Arial</vt:lpstr>
      <vt:lpstr>Calibri</vt:lpstr>
      <vt:lpstr>Wingdings</vt:lpstr>
      <vt:lpstr>Klarheit</vt:lpstr>
      <vt:lpstr>Functional enrichment analysis of high-throughput omics data</vt:lpstr>
      <vt:lpstr>Gene expression data analysis</vt:lpstr>
      <vt:lpstr>GSA theory: null hypothesis</vt:lpstr>
      <vt:lpstr>PowerPoint Presentation</vt:lpstr>
      <vt:lpstr>PowerPoint Presentation</vt:lpstr>
      <vt:lpstr>PowerPoint Presentation</vt:lpstr>
      <vt:lpstr>Currently available methods</vt:lpstr>
      <vt:lpstr>Enrichment analysis in practice</vt:lpstr>
      <vt:lpstr>PowerPoint Presentation</vt:lpstr>
      <vt:lpstr>PowerPoint Presentation</vt:lpstr>
      <vt:lpstr>Hands-on practice</vt:lpstr>
      <vt:lpstr>GSEA Benchmark panel</vt:lpstr>
      <vt:lpstr>GSEA Benchmark panel</vt:lpstr>
      <vt:lpstr>GSEA Benchmark panel</vt:lpstr>
      <vt:lpstr>GSA Benchmarking in action ...</vt:lpstr>
      <vt:lpstr>PowerPoint Presentation</vt:lpstr>
      <vt:lpstr>Gene set size (min = 5, max = 500)</vt:lpstr>
      <vt:lpstr>Expression data (Microarray compendium, N = 42)</vt:lpstr>
      <vt:lpstr>Statistical    significance </vt:lpstr>
      <vt:lpstr>Statistical    significance </vt:lpstr>
      <vt:lpstr>Assessing phenotype relevance</vt:lpstr>
      <vt:lpstr>How to score phenotype relevance of a gene set?</vt:lpstr>
      <vt:lpstr>Similarity between GSEA &amp; MalaCards ranking</vt:lpstr>
      <vt:lpstr>Phenotype    relevance </vt:lpstr>
      <vt:lpstr>Conclusion</vt:lpstr>
      <vt:lpstr>Acknowledgements</vt:lpstr>
      <vt:lpstr>Thank you!</vt:lpstr>
      <vt:lpstr>Currently available methods</vt:lpstr>
      <vt:lpstr>PowerPoint Presentation</vt:lpstr>
      <vt:lpstr>Benchmark criteria &amp; issues</vt:lpstr>
      <vt:lpstr>Essential functions</vt:lpstr>
      <vt:lpstr>Statistical significance (nominal p-values)</vt:lpstr>
      <vt:lpstr>Statistical significance (adjusted p-values)</vt:lpstr>
      <vt:lpstr>Application in a controlled setup</vt:lpstr>
      <vt:lpstr>Statistical    significance </vt:lpstr>
      <vt:lpstr>Application in a controlled setup</vt:lpstr>
      <vt:lpstr>Random    gene sets</vt:lpstr>
      <vt:lpstr>Runtime</vt:lpstr>
      <vt:lpstr>PowerPoint Presentation</vt:lpstr>
      <vt:lpstr>PowerPoint Presentation</vt:lpstr>
      <vt:lpstr>Similarity between GSEA &amp; MalaCards ranking</vt:lpstr>
    </vt:vector>
  </TitlesOfParts>
  <Company>LMU Munich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Integration of CNV</dc:title>
  <dc:creator>Ludwig Geistlinger</dc:creator>
  <cp:lastModifiedBy>Ludwig Geistlinger</cp:lastModifiedBy>
  <cp:revision>247</cp:revision>
  <dcterms:created xsi:type="dcterms:W3CDTF">2016-09-25T18:15:41Z</dcterms:created>
  <dcterms:modified xsi:type="dcterms:W3CDTF">2020-06-19T00:06:51Z</dcterms:modified>
</cp:coreProperties>
</file>